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diagrams/drawing1.xml" ContentType="application/vnd.ms-office.drawingml.diagramDrawing+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diagrams/quickStyle1.xml" ContentType="application/vnd.openxmlformats-officedocument.drawingml.diagramStyl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7"/>
  </p:notesMasterIdLst>
  <p:sldIdLst>
    <p:sldId id="256" r:id="rId2"/>
    <p:sldId id="258" r:id="rId3"/>
    <p:sldId id="257" r:id="rId4"/>
    <p:sldId id="259" r:id="rId5"/>
    <p:sldId id="287" r:id="rId6"/>
    <p:sldId id="305" r:id="rId7"/>
    <p:sldId id="260" r:id="rId8"/>
    <p:sldId id="261" r:id="rId9"/>
    <p:sldId id="262" r:id="rId10"/>
    <p:sldId id="263" r:id="rId11"/>
    <p:sldId id="264" r:id="rId12"/>
    <p:sldId id="265" r:id="rId13"/>
    <p:sldId id="266" r:id="rId14"/>
    <p:sldId id="267" r:id="rId15"/>
    <p:sldId id="268" r:id="rId16"/>
    <p:sldId id="269" r:id="rId17"/>
    <p:sldId id="278" r:id="rId18"/>
    <p:sldId id="270" r:id="rId19"/>
    <p:sldId id="273" r:id="rId20"/>
    <p:sldId id="271" r:id="rId21"/>
    <p:sldId id="279" r:id="rId22"/>
    <p:sldId id="280" r:id="rId23"/>
    <p:sldId id="281" r:id="rId24"/>
    <p:sldId id="282" r:id="rId25"/>
    <p:sldId id="283" r:id="rId26"/>
    <p:sldId id="284" r:id="rId27"/>
    <p:sldId id="285" r:id="rId28"/>
    <p:sldId id="286" r:id="rId29"/>
    <p:sldId id="288" r:id="rId30"/>
    <p:sldId id="274" r:id="rId31"/>
    <p:sldId id="275" r:id="rId32"/>
    <p:sldId id="277" r:id="rId33"/>
    <p:sldId id="276" r:id="rId34"/>
    <p:sldId id="289" r:id="rId35"/>
    <p:sldId id="290" r:id="rId36"/>
    <p:sldId id="306" r:id="rId37"/>
    <p:sldId id="307" r:id="rId38"/>
    <p:sldId id="291" r:id="rId39"/>
    <p:sldId id="292" r:id="rId40"/>
    <p:sldId id="293" r:id="rId41"/>
    <p:sldId id="294" r:id="rId42"/>
    <p:sldId id="295" r:id="rId43"/>
    <p:sldId id="296" r:id="rId44"/>
    <p:sldId id="297" r:id="rId45"/>
    <p:sldId id="298" r:id="rId46"/>
    <p:sldId id="299" r:id="rId47"/>
    <p:sldId id="301" r:id="rId48"/>
    <p:sldId id="300" r:id="rId49"/>
    <p:sldId id="302" r:id="rId50"/>
    <p:sldId id="303" r:id="rId51"/>
    <p:sldId id="304" r:id="rId52"/>
    <p:sldId id="308" r:id="rId53"/>
    <p:sldId id="309" r:id="rId54"/>
    <p:sldId id="310" r:id="rId55"/>
    <p:sldId id="272" r:id="rId56"/>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31" autoAdjust="0"/>
    <p:restoredTop sz="94707" autoAdjust="0"/>
  </p:normalViewPr>
  <p:slideViewPr>
    <p:cSldViewPr>
      <p:cViewPr varScale="1">
        <p:scale>
          <a:sx n="88" d="100"/>
          <a:sy n="88" d="100"/>
        </p:scale>
        <p:origin x="-1446" y="-96"/>
      </p:cViewPr>
      <p:guideLst>
        <p:guide orient="horz" pos="2160"/>
        <p:guide pos="2880"/>
      </p:guideLst>
    </p:cSldViewPr>
  </p:slideViewPr>
  <p:outlineViewPr>
    <p:cViewPr>
      <p:scale>
        <a:sx n="33" d="100"/>
        <a:sy n="33" d="100"/>
      </p:scale>
      <p:origin x="0" y="9024"/>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E8BD942-2729-4220-A567-E53A19D40D3D}" type="doc">
      <dgm:prSet loTypeId="urn:microsoft.com/office/officeart/2005/8/layout/hProcess9" loCatId="process" qsTypeId="urn:microsoft.com/office/officeart/2005/8/quickstyle/simple1" qsCatId="simple" csTypeId="urn:microsoft.com/office/officeart/2005/8/colors/accent1_2" csCatId="accent1" phldr="1"/>
      <dgm:spPr/>
    </dgm:pt>
    <dgm:pt modelId="{4BC942D2-97FB-4137-B63C-C0A93D8E63FF}">
      <dgm:prSet phldrT="[Text]"/>
      <dgm:spPr/>
      <dgm:t>
        <a:bodyPr/>
        <a:lstStyle/>
        <a:p>
          <a:r>
            <a:rPr lang="en-US" dirty="0" smtClean="0"/>
            <a:t>Austria -Hungary declares war on Serbia </a:t>
          </a:r>
          <a:endParaRPr lang="en-US" dirty="0"/>
        </a:p>
      </dgm:t>
    </dgm:pt>
    <dgm:pt modelId="{207F9F3B-E843-43CA-9250-D353337D566D}" type="parTrans" cxnId="{E04A975D-24E4-4D81-B529-556F76BD7A5C}">
      <dgm:prSet/>
      <dgm:spPr/>
      <dgm:t>
        <a:bodyPr/>
        <a:lstStyle/>
        <a:p>
          <a:endParaRPr lang="en-US"/>
        </a:p>
      </dgm:t>
    </dgm:pt>
    <dgm:pt modelId="{12CD4B42-9782-49FE-9C02-E0BA56957F3E}" type="sibTrans" cxnId="{E04A975D-24E4-4D81-B529-556F76BD7A5C}">
      <dgm:prSet/>
      <dgm:spPr/>
      <dgm:t>
        <a:bodyPr/>
        <a:lstStyle/>
        <a:p>
          <a:endParaRPr lang="en-US"/>
        </a:p>
      </dgm:t>
    </dgm:pt>
    <dgm:pt modelId="{E1C083AB-6E0B-421C-BF31-00E8037FAA16}">
      <dgm:prSet phldrT="[Text]"/>
      <dgm:spPr/>
      <dgm:t>
        <a:bodyPr/>
        <a:lstStyle/>
        <a:p>
          <a:r>
            <a:rPr lang="en-US" dirty="0" smtClean="0"/>
            <a:t>Russia had an alliance with Serbia so they declare war on Austria-Hungary </a:t>
          </a:r>
          <a:endParaRPr lang="en-US" dirty="0"/>
        </a:p>
      </dgm:t>
    </dgm:pt>
    <dgm:pt modelId="{6585A46B-0534-43FA-B5DF-817E2B9F6E9B}" type="parTrans" cxnId="{EFDE82E6-AE2D-46E8-A632-92989655582E}">
      <dgm:prSet/>
      <dgm:spPr/>
      <dgm:t>
        <a:bodyPr/>
        <a:lstStyle/>
        <a:p>
          <a:endParaRPr lang="en-US"/>
        </a:p>
      </dgm:t>
    </dgm:pt>
    <dgm:pt modelId="{7F4E9F58-3577-45CB-9653-1D45DE5122B2}" type="sibTrans" cxnId="{EFDE82E6-AE2D-46E8-A632-92989655582E}">
      <dgm:prSet/>
      <dgm:spPr/>
      <dgm:t>
        <a:bodyPr/>
        <a:lstStyle/>
        <a:p>
          <a:endParaRPr lang="en-US"/>
        </a:p>
      </dgm:t>
    </dgm:pt>
    <dgm:pt modelId="{D43B05BE-2F54-4BD9-8C3D-A0BA7DBBB91E}">
      <dgm:prSet phldrT="[Text]"/>
      <dgm:spPr/>
      <dgm:t>
        <a:bodyPr/>
        <a:lstStyle/>
        <a:p>
          <a:r>
            <a:rPr lang="en-US" dirty="0" smtClean="0"/>
            <a:t>This caused Russia’s allies France and Great Britain to declare war on Austria-Hungary and their allies, Germany and Italy </a:t>
          </a:r>
          <a:endParaRPr lang="en-US" dirty="0"/>
        </a:p>
      </dgm:t>
    </dgm:pt>
    <dgm:pt modelId="{1A2F0B58-1E87-44AB-95B2-62A2463A6B46}" type="parTrans" cxnId="{05B0C39F-9019-4C3C-8DA6-55046C6921C3}">
      <dgm:prSet/>
      <dgm:spPr/>
      <dgm:t>
        <a:bodyPr/>
        <a:lstStyle/>
        <a:p>
          <a:endParaRPr lang="en-US"/>
        </a:p>
      </dgm:t>
    </dgm:pt>
    <dgm:pt modelId="{5663537D-23EA-48D5-B81C-10BCDEB939A3}" type="sibTrans" cxnId="{05B0C39F-9019-4C3C-8DA6-55046C6921C3}">
      <dgm:prSet/>
      <dgm:spPr/>
      <dgm:t>
        <a:bodyPr/>
        <a:lstStyle/>
        <a:p>
          <a:endParaRPr lang="en-US"/>
        </a:p>
      </dgm:t>
    </dgm:pt>
    <dgm:pt modelId="{95A9888C-FC85-4761-8294-3B9A8078CDAF}" type="pres">
      <dgm:prSet presAssocID="{DE8BD942-2729-4220-A567-E53A19D40D3D}" presName="CompostProcess" presStyleCnt="0">
        <dgm:presLayoutVars>
          <dgm:dir/>
          <dgm:resizeHandles val="exact"/>
        </dgm:presLayoutVars>
      </dgm:prSet>
      <dgm:spPr/>
    </dgm:pt>
    <dgm:pt modelId="{691CDCAA-E34E-4BB4-A49D-59DFA1D69CD2}" type="pres">
      <dgm:prSet presAssocID="{DE8BD942-2729-4220-A567-E53A19D40D3D}" presName="arrow" presStyleLbl="bgShp" presStyleIdx="0" presStyleCnt="1"/>
      <dgm:spPr/>
    </dgm:pt>
    <dgm:pt modelId="{95D8EAD2-79A0-4002-8ACC-7FD5395B3502}" type="pres">
      <dgm:prSet presAssocID="{DE8BD942-2729-4220-A567-E53A19D40D3D}" presName="linearProcess" presStyleCnt="0"/>
      <dgm:spPr/>
    </dgm:pt>
    <dgm:pt modelId="{34648661-172B-4196-B814-E10B5B519BFC}" type="pres">
      <dgm:prSet presAssocID="{4BC942D2-97FB-4137-B63C-C0A93D8E63FF}" presName="textNode" presStyleLbl="node1" presStyleIdx="0" presStyleCnt="3">
        <dgm:presLayoutVars>
          <dgm:bulletEnabled val="1"/>
        </dgm:presLayoutVars>
      </dgm:prSet>
      <dgm:spPr/>
      <dgm:t>
        <a:bodyPr/>
        <a:lstStyle/>
        <a:p>
          <a:endParaRPr lang="en-US"/>
        </a:p>
      </dgm:t>
    </dgm:pt>
    <dgm:pt modelId="{C5B82821-4CC5-40DF-846E-21DA4B1708F1}" type="pres">
      <dgm:prSet presAssocID="{12CD4B42-9782-49FE-9C02-E0BA56957F3E}" presName="sibTrans" presStyleCnt="0"/>
      <dgm:spPr/>
    </dgm:pt>
    <dgm:pt modelId="{4451332F-7E1F-49A1-8689-843F6322D403}" type="pres">
      <dgm:prSet presAssocID="{E1C083AB-6E0B-421C-BF31-00E8037FAA16}" presName="textNode" presStyleLbl="node1" presStyleIdx="1" presStyleCnt="3">
        <dgm:presLayoutVars>
          <dgm:bulletEnabled val="1"/>
        </dgm:presLayoutVars>
      </dgm:prSet>
      <dgm:spPr/>
      <dgm:t>
        <a:bodyPr/>
        <a:lstStyle/>
        <a:p>
          <a:endParaRPr lang="en-US"/>
        </a:p>
      </dgm:t>
    </dgm:pt>
    <dgm:pt modelId="{FC568D7C-DD1A-4002-8174-DF3C5DF55CC2}" type="pres">
      <dgm:prSet presAssocID="{7F4E9F58-3577-45CB-9653-1D45DE5122B2}" presName="sibTrans" presStyleCnt="0"/>
      <dgm:spPr/>
    </dgm:pt>
    <dgm:pt modelId="{66F33862-C4FF-431F-95D8-4B7710C6E0C4}" type="pres">
      <dgm:prSet presAssocID="{D43B05BE-2F54-4BD9-8C3D-A0BA7DBBB91E}" presName="textNode" presStyleLbl="node1" presStyleIdx="2" presStyleCnt="3">
        <dgm:presLayoutVars>
          <dgm:bulletEnabled val="1"/>
        </dgm:presLayoutVars>
      </dgm:prSet>
      <dgm:spPr/>
      <dgm:t>
        <a:bodyPr/>
        <a:lstStyle/>
        <a:p>
          <a:endParaRPr lang="en-US"/>
        </a:p>
      </dgm:t>
    </dgm:pt>
  </dgm:ptLst>
  <dgm:cxnLst>
    <dgm:cxn modelId="{05B0C39F-9019-4C3C-8DA6-55046C6921C3}" srcId="{DE8BD942-2729-4220-A567-E53A19D40D3D}" destId="{D43B05BE-2F54-4BD9-8C3D-A0BA7DBBB91E}" srcOrd="2" destOrd="0" parTransId="{1A2F0B58-1E87-44AB-95B2-62A2463A6B46}" sibTransId="{5663537D-23EA-48D5-B81C-10BCDEB939A3}"/>
    <dgm:cxn modelId="{28823553-9B85-4361-B559-40AAE53052FC}" type="presOf" srcId="{4BC942D2-97FB-4137-B63C-C0A93D8E63FF}" destId="{34648661-172B-4196-B814-E10B5B519BFC}" srcOrd="0" destOrd="0" presId="urn:microsoft.com/office/officeart/2005/8/layout/hProcess9"/>
    <dgm:cxn modelId="{EFDE82E6-AE2D-46E8-A632-92989655582E}" srcId="{DE8BD942-2729-4220-A567-E53A19D40D3D}" destId="{E1C083AB-6E0B-421C-BF31-00E8037FAA16}" srcOrd="1" destOrd="0" parTransId="{6585A46B-0534-43FA-B5DF-817E2B9F6E9B}" sibTransId="{7F4E9F58-3577-45CB-9653-1D45DE5122B2}"/>
    <dgm:cxn modelId="{15D78D79-0E86-45EF-96FA-999DE5711654}" type="presOf" srcId="{DE8BD942-2729-4220-A567-E53A19D40D3D}" destId="{95A9888C-FC85-4761-8294-3B9A8078CDAF}" srcOrd="0" destOrd="0" presId="urn:microsoft.com/office/officeart/2005/8/layout/hProcess9"/>
    <dgm:cxn modelId="{C7F85754-90DD-44B8-9098-455235328D04}" type="presOf" srcId="{E1C083AB-6E0B-421C-BF31-00E8037FAA16}" destId="{4451332F-7E1F-49A1-8689-843F6322D403}" srcOrd="0" destOrd="0" presId="urn:microsoft.com/office/officeart/2005/8/layout/hProcess9"/>
    <dgm:cxn modelId="{E04A975D-24E4-4D81-B529-556F76BD7A5C}" srcId="{DE8BD942-2729-4220-A567-E53A19D40D3D}" destId="{4BC942D2-97FB-4137-B63C-C0A93D8E63FF}" srcOrd="0" destOrd="0" parTransId="{207F9F3B-E843-43CA-9250-D353337D566D}" sibTransId="{12CD4B42-9782-49FE-9C02-E0BA56957F3E}"/>
    <dgm:cxn modelId="{6021BB0F-94DB-4A15-8E1E-402A1C79DB0B}" type="presOf" srcId="{D43B05BE-2F54-4BD9-8C3D-A0BA7DBBB91E}" destId="{66F33862-C4FF-431F-95D8-4B7710C6E0C4}" srcOrd="0" destOrd="0" presId="urn:microsoft.com/office/officeart/2005/8/layout/hProcess9"/>
    <dgm:cxn modelId="{3F85A520-3B9C-4E42-AD86-32CAE8F5CEAC}" type="presParOf" srcId="{95A9888C-FC85-4761-8294-3B9A8078CDAF}" destId="{691CDCAA-E34E-4BB4-A49D-59DFA1D69CD2}" srcOrd="0" destOrd="0" presId="urn:microsoft.com/office/officeart/2005/8/layout/hProcess9"/>
    <dgm:cxn modelId="{56EDBF5A-8CCD-4405-B8F3-0B545D83A033}" type="presParOf" srcId="{95A9888C-FC85-4761-8294-3B9A8078CDAF}" destId="{95D8EAD2-79A0-4002-8ACC-7FD5395B3502}" srcOrd="1" destOrd="0" presId="urn:microsoft.com/office/officeart/2005/8/layout/hProcess9"/>
    <dgm:cxn modelId="{29836B37-925A-43B8-B0B7-8C476E52CB1C}" type="presParOf" srcId="{95D8EAD2-79A0-4002-8ACC-7FD5395B3502}" destId="{34648661-172B-4196-B814-E10B5B519BFC}" srcOrd="0" destOrd="0" presId="urn:microsoft.com/office/officeart/2005/8/layout/hProcess9"/>
    <dgm:cxn modelId="{DF92A02D-8A50-4002-B3C8-0CF421D1E1BC}" type="presParOf" srcId="{95D8EAD2-79A0-4002-8ACC-7FD5395B3502}" destId="{C5B82821-4CC5-40DF-846E-21DA4B1708F1}" srcOrd="1" destOrd="0" presId="urn:microsoft.com/office/officeart/2005/8/layout/hProcess9"/>
    <dgm:cxn modelId="{1FE04FAB-7995-49B0-B118-896645A41EA2}" type="presParOf" srcId="{95D8EAD2-79A0-4002-8ACC-7FD5395B3502}" destId="{4451332F-7E1F-49A1-8689-843F6322D403}" srcOrd="2" destOrd="0" presId="urn:microsoft.com/office/officeart/2005/8/layout/hProcess9"/>
    <dgm:cxn modelId="{EA7F6CAF-3D76-4984-84BE-8B6C3BBEE807}" type="presParOf" srcId="{95D8EAD2-79A0-4002-8ACC-7FD5395B3502}" destId="{FC568D7C-DD1A-4002-8174-DF3C5DF55CC2}" srcOrd="3" destOrd="0" presId="urn:microsoft.com/office/officeart/2005/8/layout/hProcess9"/>
    <dgm:cxn modelId="{125A1F97-8265-4120-AE08-4BA681BED11E}" type="presParOf" srcId="{95D8EAD2-79A0-4002-8ACC-7FD5395B3502}" destId="{66F33862-C4FF-431F-95D8-4B7710C6E0C4}" srcOrd="4" destOrd="0" presId="urn:microsoft.com/office/officeart/2005/8/layout/hProcess9"/>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91CDCAA-E34E-4BB4-A49D-59DFA1D69CD2}">
      <dsp:nvSpPr>
        <dsp:cNvPr id="0" name=""/>
        <dsp:cNvSpPr/>
      </dsp:nvSpPr>
      <dsp:spPr>
        <a:xfrm>
          <a:off x="617219" y="0"/>
          <a:ext cx="6995160" cy="4525963"/>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4648661-172B-4196-B814-E10B5B519BFC}">
      <dsp:nvSpPr>
        <dsp:cNvPr id="0" name=""/>
        <dsp:cNvSpPr/>
      </dsp:nvSpPr>
      <dsp:spPr>
        <a:xfrm>
          <a:off x="278874" y="1357788"/>
          <a:ext cx="2468880" cy="181038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kern="1200" dirty="0" smtClean="0"/>
            <a:t>Austria -Hungary declares war on Serbia </a:t>
          </a:r>
          <a:endParaRPr lang="en-US" sz="1700" kern="1200" dirty="0"/>
        </a:p>
      </dsp:txBody>
      <dsp:txXfrm>
        <a:off x="278874" y="1357788"/>
        <a:ext cx="2468880" cy="1810385"/>
      </dsp:txXfrm>
    </dsp:sp>
    <dsp:sp modelId="{4451332F-7E1F-49A1-8689-843F6322D403}">
      <dsp:nvSpPr>
        <dsp:cNvPr id="0" name=""/>
        <dsp:cNvSpPr/>
      </dsp:nvSpPr>
      <dsp:spPr>
        <a:xfrm>
          <a:off x="2880359" y="1357788"/>
          <a:ext cx="2468880" cy="181038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kern="1200" dirty="0" smtClean="0"/>
            <a:t>Russia had an alliance with Serbia so they declare war on Austria-Hungary </a:t>
          </a:r>
          <a:endParaRPr lang="en-US" sz="1700" kern="1200" dirty="0"/>
        </a:p>
      </dsp:txBody>
      <dsp:txXfrm>
        <a:off x="2880359" y="1357788"/>
        <a:ext cx="2468880" cy="1810385"/>
      </dsp:txXfrm>
    </dsp:sp>
    <dsp:sp modelId="{66F33862-C4FF-431F-95D8-4B7710C6E0C4}">
      <dsp:nvSpPr>
        <dsp:cNvPr id="0" name=""/>
        <dsp:cNvSpPr/>
      </dsp:nvSpPr>
      <dsp:spPr>
        <a:xfrm>
          <a:off x="5481845" y="1357788"/>
          <a:ext cx="2468880" cy="181038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kern="1200" dirty="0" smtClean="0"/>
            <a:t>This caused Russia’s allies France and Great Britain to declare war on Austria-Hungary and their allies, Germany and Italy </a:t>
          </a:r>
          <a:endParaRPr lang="en-US" sz="1700" kern="1200" dirty="0"/>
        </a:p>
      </dsp:txBody>
      <dsp:txXfrm>
        <a:off x="5481845" y="1357788"/>
        <a:ext cx="2468880" cy="1810385"/>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2830" tIns="46415" rIns="92830" bIns="46415"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2830" tIns="46415" rIns="92830" bIns="46415" rtlCol="0"/>
          <a:lstStyle>
            <a:lvl1pPr algn="r">
              <a:defRPr sz="1200"/>
            </a:lvl1pPr>
          </a:lstStyle>
          <a:p>
            <a:fld id="{CA842808-02CE-4303-AA6B-B402E7C711DC}" type="datetimeFigureOut">
              <a:rPr lang="en-US" smtClean="0"/>
              <a:pPr/>
              <a:t>3/21/2013</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2830" tIns="46415" rIns="92830" bIns="46415" rtlCol="0" anchor="ctr"/>
          <a:lstStyle/>
          <a:p>
            <a:endParaRPr lang="en-US"/>
          </a:p>
        </p:txBody>
      </p:sp>
      <p:sp>
        <p:nvSpPr>
          <p:cNvPr id="5" name="Notes Placeholder 4"/>
          <p:cNvSpPr>
            <a:spLocks noGrp="1"/>
          </p:cNvSpPr>
          <p:nvPr>
            <p:ph type="body" sz="quarter" idx="3"/>
          </p:nvPr>
        </p:nvSpPr>
        <p:spPr>
          <a:xfrm>
            <a:off x="701040" y="4415791"/>
            <a:ext cx="5608320" cy="4183380"/>
          </a:xfrm>
          <a:prstGeom prst="rect">
            <a:avLst/>
          </a:prstGeom>
        </p:spPr>
        <p:txBody>
          <a:bodyPr vert="horz" lIns="92830" tIns="46415" rIns="92830" bIns="46415"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6"/>
            <a:ext cx="3037840" cy="464820"/>
          </a:xfrm>
          <a:prstGeom prst="rect">
            <a:avLst/>
          </a:prstGeom>
        </p:spPr>
        <p:txBody>
          <a:bodyPr vert="horz" lIns="92830" tIns="46415" rIns="92830" bIns="46415"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6"/>
            <a:ext cx="3037840" cy="464820"/>
          </a:xfrm>
          <a:prstGeom prst="rect">
            <a:avLst/>
          </a:prstGeom>
        </p:spPr>
        <p:txBody>
          <a:bodyPr vert="horz" lIns="92830" tIns="46415" rIns="92830" bIns="46415" rtlCol="0" anchor="b"/>
          <a:lstStyle>
            <a:lvl1pPr algn="r">
              <a:defRPr sz="1200"/>
            </a:lvl1pPr>
          </a:lstStyle>
          <a:p>
            <a:fld id="{806FA179-762A-4F87-9F6A-1597BE13F2E5}"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06FA179-762A-4F87-9F6A-1597BE13F2E5}"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Question 4</a:t>
            </a:r>
            <a:endParaRPr lang="en-US" dirty="0"/>
          </a:p>
        </p:txBody>
      </p:sp>
      <p:sp>
        <p:nvSpPr>
          <p:cNvPr id="4" name="Slide Number Placeholder 3"/>
          <p:cNvSpPr>
            <a:spLocks noGrp="1"/>
          </p:cNvSpPr>
          <p:nvPr>
            <p:ph type="sldNum" sz="quarter" idx="10"/>
          </p:nvPr>
        </p:nvSpPr>
        <p:spPr/>
        <p:txBody>
          <a:bodyPr/>
          <a:lstStyle/>
          <a:p>
            <a:fld id="{806FA179-762A-4F87-9F6A-1597BE13F2E5}"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Question 5 France</a:t>
            </a:r>
            <a:r>
              <a:rPr lang="en-US" baseline="0" dirty="0" smtClean="0"/>
              <a:t> and England seem to hold the most land </a:t>
            </a:r>
            <a:endParaRPr lang="en-US" dirty="0"/>
          </a:p>
        </p:txBody>
      </p:sp>
      <p:sp>
        <p:nvSpPr>
          <p:cNvPr id="4" name="Slide Number Placeholder 3"/>
          <p:cNvSpPr>
            <a:spLocks noGrp="1"/>
          </p:cNvSpPr>
          <p:nvPr>
            <p:ph type="sldNum" sz="quarter" idx="10"/>
          </p:nvPr>
        </p:nvSpPr>
        <p:spPr/>
        <p:txBody>
          <a:bodyPr/>
          <a:lstStyle/>
          <a:p>
            <a:fld id="{806FA179-762A-4F87-9F6A-1597BE13F2E5}"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Question</a:t>
            </a:r>
            <a:r>
              <a:rPr lang="en-US" baseline="0" dirty="0" smtClean="0"/>
              <a:t> 6 (some background </a:t>
            </a:r>
            <a:r>
              <a:rPr lang="en-US" dirty="0" smtClean="0"/>
              <a:t>Germany – eagle</a:t>
            </a:r>
            <a:r>
              <a:rPr lang="en-US" baseline="0" dirty="0" smtClean="0"/>
              <a:t> </a:t>
            </a:r>
            <a:r>
              <a:rPr lang="en-US" dirty="0" smtClean="0"/>
              <a:t>Charlemagne and Roman Empire) </a:t>
            </a:r>
            <a:endParaRPr lang="en-US" dirty="0"/>
          </a:p>
        </p:txBody>
      </p:sp>
      <p:sp>
        <p:nvSpPr>
          <p:cNvPr id="4" name="Slide Number Placeholder 3"/>
          <p:cNvSpPr>
            <a:spLocks noGrp="1"/>
          </p:cNvSpPr>
          <p:nvPr>
            <p:ph type="sldNum" sz="quarter" idx="10"/>
          </p:nvPr>
        </p:nvSpPr>
        <p:spPr/>
        <p:txBody>
          <a:bodyPr/>
          <a:lstStyle/>
          <a:p>
            <a:fld id="{806FA179-762A-4F87-9F6A-1597BE13F2E5}"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06FA179-762A-4F87-9F6A-1597BE13F2E5}"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Question 7. </a:t>
            </a:r>
            <a:endParaRPr lang="en-US" dirty="0"/>
          </a:p>
        </p:txBody>
      </p:sp>
      <p:sp>
        <p:nvSpPr>
          <p:cNvPr id="4" name="Slide Number Placeholder 3"/>
          <p:cNvSpPr>
            <a:spLocks noGrp="1"/>
          </p:cNvSpPr>
          <p:nvPr>
            <p:ph type="sldNum" sz="quarter" idx="10"/>
          </p:nvPr>
        </p:nvSpPr>
        <p:spPr/>
        <p:txBody>
          <a:bodyPr/>
          <a:lstStyle/>
          <a:p>
            <a:fld id="{806FA179-762A-4F87-9F6A-1597BE13F2E5}"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Question 8</a:t>
            </a:r>
          </a:p>
          <a:p>
            <a:r>
              <a:rPr lang="en-US" dirty="0" smtClean="0"/>
              <a:t>Summarize</a:t>
            </a:r>
            <a:r>
              <a:rPr lang="en-US" baseline="0" dirty="0" smtClean="0"/>
              <a:t> this quote. </a:t>
            </a:r>
            <a:endParaRPr lang="en-US" dirty="0"/>
          </a:p>
        </p:txBody>
      </p:sp>
      <p:sp>
        <p:nvSpPr>
          <p:cNvPr id="4" name="Slide Number Placeholder 3"/>
          <p:cNvSpPr>
            <a:spLocks noGrp="1"/>
          </p:cNvSpPr>
          <p:nvPr>
            <p:ph type="sldNum" sz="quarter" idx="10"/>
          </p:nvPr>
        </p:nvSpPr>
        <p:spPr/>
        <p:txBody>
          <a:bodyPr/>
          <a:lstStyle/>
          <a:p>
            <a:fld id="{806FA179-762A-4F87-9F6A-1597BE13F2E5}"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06FA179-762A-4F87-9F6A-1597BE13F2E5}"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Question 9 chart Back ground u- boats</a:t>
            </a:r>
            <a:r>
              <a:rPr lang="en-US" baseline="0" dirty="0" smtClean="0"/>
              <a:t> =</a:t>
            </a:r>
            <a:r>
              <a:rPr lang="en-US" dirty="0" err="1" smtClean="0"/>
              <a:t>Unterseeboot</a:t>
            </a:r>
            <a:endParaRPr lang="en-US" dirty="0"/>
          </a:p>
        </p:txBody>
      </p:sp>
      <p:sp>
        <p:nvSpPr>
          <p:cNvPr id="4" name="Slide Number Placeholder 3"/>
          <p:cNvSpPr>
            <a:spLocks noGrp="1"/>
          </p:cNvSpPr>
          <p:nvPr>
            <p:ph type="sldNum" sz="quarter" idx="10"/>
          </p:nvPr>
        </p:nvSpPr>
        <p:spPr/>
        <p:txBody>
          <a:bodyPr/>
          <a:lstStyle/>
          <a:p>
            <a:fld id="{806FA179-762A-4F87-9F6A-1597BE13F2E5}"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Question 9 chart </a:t>
            </a:r>
            <a:endParaRPr lang="en-US" dirty="0"/>
          </a:p>
        </p:txBody>
      </p:sp>
      <p:sp>
        <p:nvSpPr>
          <p:cNvPr id="4" name="Slide Number Placeholder 3"/>
          <p:cNvSpPr>
            <a:spLocks noGrp="1"/>
          </p:cNvSpPr>
          <p:nvPr>
            <p:ph type="sldNum" sz="quarter" idx="10"/>
          </p:nvPr>
        </p:nvSpPr>
        <p:spPr/>
        <p:txBody>
          <a:bodyPr/>
          <a:lstStyle/>
          <a:p>
            <a:fld id="{806FA179-762A-4F87-9F6A-1597BE13F2E5}"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Question 9 chart </a:t>
            </a:r>
            <a:endParaRPr lang="en-US" dirty="0"/>
          </a:p>
        </p:txBody>
      </p:sp>
      <p:sp>
        <p:nvSpPr>
          <p:cNvPr id="4" name="Slide Number Placeholder 3"/>
          <p:cNvSpPr>
            <a:spLocks noGrp="1"/>
          </p:cNvSpPr>
          <p:nvPr>
            <p:ph type="sldNum" sz="quarter" idx="10"/>
          </p:nvPr>
        </p:nvSpPr>
        <p:spPr/>
        <p:txBody>
          <a:bodyPr/>
          <a:lstStyle/>
          <a:p>
            <a:fld id="{806FA179-762A-4F87-9F6A-1597BE13F2E5}"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06FA179-762A-4F87-9F6A-1597BE13F2E5}"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Question 9 chart </a:t>
            </a:r>
            <a:endParaRPr lang="en-US" dirty="0"/>
          </a:p>
        </p:txBody>
      </p:sp>
      <p:sp>
        <p:nvSpPr>
          <p:cNvPr id="4" name="Slide Number Placeholder 3"/>
          <p:cNvSpPr>
            <a:spLocks noGrp="1"/>
          </p:cNvSpPr>
          <p:nvPr>
            <p:ph type="sldNum" sz="quarter" idx="10"/>
          </p:nvPr>
        </p:nvSpPr>
        <p:spPr/>
        <p:txBody>
          <a:bodyPr/>
          <a:lstStyle/>
          <a:p>
            <a:fld id="{806FA179-762A-4F87-9F6A-1597BE13F2E5}"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Question 10 – Background -Entente means understanding in French</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806FA179-762A-4F87-9F6A-1597BE13F2E5}"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Questions 11 After looking at this map, what do you notice about the location</a:t>
            </a:r>
            <a:r>
              <a:rPr lang="en-US" baseline="0" dirty="0" smtClean="0"/>
              <a:t> of the two Alliances?  </a:t>
            </a:r>
          </a:p>
          <a:p>
            <a:r>
              <a:rPr lang="en-US" baseline="0" dirty="0" smtClean="0"/>
              <a:t>Triple Entente surrounds the Triple Alliances </a:t>
            </a:r>
            <a:endParaRPr lang="en-US" dirty="0"/>
          </a:p>
        </p:txBody>
      </p:sp>
      <p:sp>
        <p:nvSpPr>
          <p:cNvPr id="4" name="Slide Number Placeholder 3"/>
          <p:cNvSpPr>
            <a:spLocks noGrp="1"/>
          </p:cNvSpPr>
          <p:nvPr>
            <p:ph type="sldNum" sz="quarter" idx="10"/>
          </p:nvPr>
        </p:nvSpPr>
        <p:spPr/>
        <p:txBody>
          <a:bodyPr/>
          <a:lstStyle/>
          <a:p>
            <a:fld id="{806FA179-762A-4F87-9F6A-1597BE13F2E5}"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06FA179-762A-4F87-9F6A-1597BE13F2E5}"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Question 12.  </a:t>
            </a:r>
            <a:r>
              <a:rPr lang="en-US" dirty="0" err="1" smtClean="0"/>
              <a:t>Gavrilo</a:t>
            </a:r>
            <a:r>
              <a:rPr lang="en-US" baseline="0" dirty="0" smtClean="0"/>
              <a:t> did not agree with Austria Hungry taking over </a:t>
            </a:r>
            <a:r>
              <a:rPr lang="en-US" baseline="0" dirty="0" err="1" smtClean="0"/>
              <a:t>Bonsia</a:t>
            </a:r>
            <a:r>
              <a:rPr lang="en-US" baseline="0" dirty="0" smtClean="0"/>
              <a:t>, had a bomb thrown at the car early in the day.  Shot wife in the stomach and then tried to kill himself, but failed </a:t>
            </a:r>
          </a:p>
        </p:txBody>
      </p:sp>
      <p:sp>
        <p:nvSpPr>
          <p:cNvPr id="4" name="Slide Number Placeholder 3"/>
          <p:cNvSpPr>
            <a:spLocks noGrp="1"/>
          </p:cNvSpPr>
          <p:nvPr>
            <p:ph type="sldNum" sz="quarter" idx="10"/>
          </p:nvPr>
        </p:nvSpPr>
        <p:spPr/>
        <p:txBody>
          <a:bodyPr/>
          <a:lstStyle/>
          <a:p>
            <a:fld id="{806FA179-762A-4F87-9F6A-1597BE13F2E5}"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Question 13 </a:t>
            </a:r>
            <a:endParaRPr lang="en-US" dirty="0"/>
          </a:p>
        </p:txBody>
      </p:sp>
      <p:sp>
        <p:nvSpPr>
          <p:cNvPr id="4" name="Slide Number Placeholder 3"/>
          <p:cNvSpPr>
            <a:spLocks noGrp="1"/>
          </p:cNvSpPr>
          <p:nvPr>
            <p:ph type="sldNum" sz="quarter" idx="10"/>
          </p:nvPr>
        </p:nvSpPr>
        <p:spPr/>
        <p:txBody>
          <a:bodyPr/>
          <a:lstStyle/>
          <a:p>
            <a:fld id="{806FA179-762A-4F87-9F6A-1597BE13F2E5}"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Question 14. How does this cartoon show the events that caused the war? </a:t>
            </a:r>
            <a:endParaRPr lang="en-US" dirty="0"/>
          </a:p>
        </p:txBody>
      </p:sp>
      <p:sp>
        <p:nvSpPr>
          <p:cNvPr id="4" name="Slide Number Placeholder 3"/>
          <p:cNvSpPr>
            <a:spLocks noGrp="1"/>
          </p:cNvSpPr>
          <p:nvPr>
            <p:ph type="sldNum" sz="quarter" idx="10"/>
          </p:nvPr>
        </p:nvSpPr>
        <p:spPr/>
        <p:txBody>
          <a:bodyPr/>
          <a:lstStyle/>
          <a:p>
            <a:fld id="{806FA179-762A-4F87-9F6A-1597BE13F2E5}"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Question 15 What symbols are used</a:t>
            </a:r>
            <a:r>
              <a:rPr lang="en-US" baseline="0" dirty="0" smtClean="0"/>
              <a:t> to show how the war started? </a:t>
            </a:r>
            <a:endParaRPr lang="en-US" dirty="0"/>
          </a:p>
        </p:txBody>
      </p:sp>
      <p:sp>
        <p:nvSpPr>
          <p:cNvPr id="4" name="Slide Number Placeholder 3"/>
          <p:cNvSpPr>
            <a:spLocks noGrp="1"/>
          </p:cNvSpPr>
          <p:nvPr>
            <p:ph type="sldNum" sz="quarter" idx="10"/>
          </p:nvPr>
        </p:nvSpPr>
        <p:spPr/>
        <p:txBody>
          <a:bodyPr/>
          <a:lstStyle/>
          <a:p>
            <a:fld id="{806FA179-762A-4F87-9F6A-1597BE13F2E5}"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Question 16. What is this quote trying</a:t>
            </a:r>
            <a:r>
              <a:rPr lang="en-US" baseline="0" dirty="0" smtClean="0"/>
              <a:t> to express about Sir Edward Grey’s feeling about the war? </a:t>
            </a:r>
            <a:endParaRPr lang="en-US" dirty="0"/>
          </a:p>
        </p:txBody>
      </p:sp>
      <p:sp>
        <p:nvSpPr>
          <p:cNvPr id="4" name="Slide Number Placeholder 3"/>
          <p:cNvSpPr>
            <a:spLocks noGrp="1"/>
          </p:cNvSpPr>
          <p:nvPr>
            <p:ph type="sldNum" sz="quarter" idx="10"/>
          </p:nvPr>
        </p:nvSpPr>
        <p:spPr/>
        <p:txBody>
          <a:bodyPr/>
          <a:lstStyle/>
          <a:p>
            <a:fld id="{806FA179-762A-4F87-9F6A-1597BE13F2E5}"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Question 17 </a:t>
            </a:r>
            <a:endParaRPr lang="en-US" dirty="0"/>
          </a:p>
        </p:txBody>
      </p:sp>
      <p:sp>
        <p:nvSpPr>
          <p:cNvPr id="4" name="Slide Number Placeholder 3"/>
          <p:cNvSpPr>
            <a:spLocks noGrp="1"/>
          </p:cNvSpPr>
          <p:nvPr>
            <p:ph type="sldNum" sz="quarter" idx="10"/>
          </p:nvPr>
        </p:nvSpPr>
        <p:spPr/>
        <p:txBody>
          <a:bodyPr/>
          <a:lstStyle/>
          <a:p>
            <a:fld id="{806FA179-762A-4F87-9F6A-1597BE13F2E5}"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06FA179-762A-4F87-9F6A-1597BE13F2E5}"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Question 18 </a:t>
            </a:r>
            <a:endParaRPr lang="en-US" dirty="0"/>
          </a:p>
        </p:txBody>
      </p:sp>
      <p:sp>
        <p:nvSpPr>
          <p:cNvPr id="4" name="Slide Number Placeholder 3"/>
          <p:cNvSpPr>
            <a:spLocks noGrp="1"/>
          </p:cNvSpPr>
          <p:nvPr>
            <p:ph type="sldNum" sz="quarter" idx="10"/>
          </p:nvPr>
        </p:nvSpPr>
        <p:spPr/>
        <p:txBody>
          <a:bodyPr/>
          <a:lstStyle/>
          <a:p>
            <a:fld id="{806FA179-762A-4F87-9F6A-1597BE13F2E5}"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Question 18 </a:t>
            </a:r>
            <a:endParaRPr lang="en-US" dirty="0"/>
          </a:p>
        </p:txBody>
      </p:sp>
      <p:sp>
        <p:nvSpPr>
          <p:cNvPr id="4" name="Slide Number Placeholder 3"/>
          <p:cNvSpPr>
            <a:spLocks noGrp="1"/>
          </p:cNvSpPr>
          <p:nvPr>
            <p:ph type="sldNum" sz="quarter" idx="10"/>
          </p:nvPr>
        </p:nvSpPr>
        <p:spPr/>
        <p:txBody>
          <a:bodyPr/>
          <a:lstStyle/>
          <a:p>
            <a:fld id="{806FA179-762A-4F87-9F6A-1597BE13F2E5}"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Question 18 </a:t>
            </a:r>
            <a:endParaRPr lang="en-US" dirty="0"/>
          </a:p>
        </p:txBody>
      </p:sp>
      <p:sp>
        <p:nvSpPr>
          <p:cNvPr id="4" name="Slide Number Placeholder 3"/>
          <p:cNvSpPr>
            <a:spLocks noGrp="1"/>
          </p:cNvSpPr>
          <p:nvPr>
            <p:ph type="sldNum" sz="quarter" idx="10"/>
          </p:nvPr>
        </p:nvSpPr>
        <p:spPr/>
        <p:txBody>
          <a:bodyPr/>
          <a:lstStyle/>
          <a:p>
            <a:fld id="{806FA179-762A-4F87-9F6A-1597BE13F2E5}"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Question 19 </a:t>
            </a:r>
            <a:endParaRPr lang="en-US" dirty="0"/>
          </a:p>
        </p:txBody>
      </p:sp>
      <p:sp>
        <p:nvSpPr>
          <p:cNvPr id="4" name="Slide Number Placeholder 3"/>
          <p:cNvSpPr>
            <a:spLocks noGrp="1"/>
          </p:cNvSpPr>
          <p:nvPr>
            <p:ph type="sldNum" sz="quarter" idx="10"/>
          </p:nvPr>
        </p:nvSpPr>
        <p:spPr/>
        <p:txBody>
          <a:bodyPr/>
          <a:lstStyle/>
          <a:p>
            <a:fld id="{806FA179-762A-4F87-9F6A-1597BE13F2E5}"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Question 21 </a:t>
            </a:r>
            <a:endParaRPr lang="en-US" dirty="0"/>
          </a:p>
        </p:txBody>
      </p:sp>
      <p:sp>
        <p:nvSpPr>
          <p:cNvPr id="4" name="Slide Number Placeholder 3"/>
          <p:cNvSpPr>
            <a:spLocks noGrp="1"/>
          </p:cNvSpPr>
          <p:nvPr>
            <p:ph type="sldNum" sz="quarter" idx="10"/>
          </p:nvPr>
        </p:nvSpPr>
        <p:spPr/>
        <p:txBody>
          <a:bodyPr/>
          <a:lstStyle/>
          <a:p>
            <a:fld id="{806FA179-762A-4F87-9F6A-1597BE13F2E5}" type="slidenum">
              <a:rPr lang="en-US" smtClean="0"/>
              <a:pPr/>
              <a:t>36</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Question 21 </a:t>
            </a:r>
            <a:endParaRPr lang="en-US" dirty="0"/>
          </a:p>
        </p:txBody>
      </p:sp>
      <p:sp>
        <p:nvSpPr>
          <p:cNvPr id="4" name="Slide Number Placeholder 3"/>
          <p:cNvSpPr>
            <a:spLocks noGrp="1"/>
          </p:cNvSpPr>
          <p:nvPr>
            <p:ph type="sldNum" sz="quarter" idx="10"/>
          </p:nvPr>
        </p:nvSpPr>
        <p:spPr/>
        <p:txBody>
          <a:bodyPr/>
          <a:lstStyle/>
          <a:p>
            <a:fld id="{806FA179-762A-4F87-9F6A-1597BE13F2E5}" type="slidenum">
              <a:rPr lang="en-US" smtClean="0"/>
              <a:pPr/>
              <a:t>37</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Why  do</a:t>
            </a:r>
            <a:r>
              <a:rPr lang="en-US" baseline="0" dirty="0" smtClean="0"/>
              <a:t> you think the US helped Great Britain? </a:t>
            </a:r>
            <a:endParaRPr lang="en-US" dirty="0"/>
          </a:p>
        </p:txBody>
      </p:sp>
      <p:sp>
        <p:nvSpPr>
          <p:cNvPr id="4" name="Slide Number Placeholder 3"/>
          <p:cNvSpPr>
            <a:spLocks noGrp="1"/>
          </p:cNvSpPr>
          <p:nvPr>
            <p:ph type="sldNum" sz="quarter" idx="10"/>
          </p:nvPr>
        </p:nvSpPr>
        <p:spPr/>
        <p:txBody>
          <a:bodyPr/>
          <a:lstStyle/>
          <a:p>
            <a:fld id="{806FA179-762A-4F87-9F6A-1597BE13F2E5}" type="slidenum">
              <a:rPr lang="en-US" smtClean="0"/>
              <a:pPr/>
              <a:t>43</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Why do you think the Germans</a:t>
            </a:r>
            <a:r>
              <a:rPr lang="en-US" baseline="0" dirty="0" smtClean="0"/>
              <a:t> want to stop supplies from entering Great Britain </a:t>
            </a:r>
            <a:endParaRPr lang="en-US" dirty="0"/>
          </a:p>
        </p:txBody>
      </p:sp>
      <p:sp>
        <p:nvSpPr>
          <p:cNvPr id="4" name="Slide Number Placeholder 3"/>
          <p:cNvSpPr>
            <a:spLocks noGrp="1"/>
          </p:cNvSpPr>
          <p:nvPr>
            <p:ph type="sldNum" sz="quarter" idx="10"/>
          </p:nvPr>
        </p:nvSpPr>
        <p:spPr/>
        <p:txBody>
          <a:bodyPr/>
          <a:lstStyle/>
          <a:p>
            <a:fld id="{806FA179-762A-4F87-9F6A-1597BE13F2E5}" type="slidenum">
              <a:rPr lang="en-US" smtClean="0"/>
              <a:pPr/>
              <a:t>44</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Question 22 </a:t>
            </a:r>
            <a:endParaRPr lang="en-US" dirty="0"/>
          </a:p>
        </p:txBody>
      </p:sp>
      <p:sp>
        <p:nvSpPr>
          <p:cNvPr id="4" name="Slide Number Placeholder 3"/>
          <p:cNvSpPr>
            <a:spLocks noGrp="1"/>
          </p:cNvSpPr>
          <p:nvPr>
            <p:ph type="sldNum" sz="quarter" idx="10"/>
          </p:nvPr>
        </p:nvSpPr>
        <p:spPr/>
        <p:txBody>
          <a:bodyPr/>
          <a:lstStyle/>
          <a:p>
            <a:fld id="{806FA179-762A-4F87-9F6A-1597BE13F2E5}" type="slidenum">
              <a:rPr lang="en-US" smtClean="0"/>
              <a:pPr/>
              <a:t>45</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Question 22</a:t>
            </a:r>
            <a:endParaRPr lang="en-US" dirty="0"/>
          </a:p>
        </p:txBody>
      </p:sp>
      <p:sp>
        <p:nvSpPr>
          <p:cNvPr id="4" name="Slide Number Placeholder 3"/>
          <p:cNvSpPr>
            <a:spLocks noGrp="1"/>
          </p:cNvSpPr>
          <p:nvPr>
            <p:ph type="sldNum" sz="quarter" idx="10"/>
          </p:nvPr>
        </p:nvSpPr>
        <p:spPr/>
        <p:txBody>
          <a:bodyPr/>
          <a:lstStyle/>
          <a:p>
            <a:fld id="{806FA179-762A-4F87-9F6A-1597BE13F2E5}" type="slidenum">
              <a:rPr lang="en-US" smtClean="0"/>
              <a:pPr/>
              <a:t>46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06FA179-762A-4F87-9F6A-1597BE13F2E5}"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Question</a:t>
            </a:r>
            <a:r>
              <a:rPr lang="en-US" baseline="0" dirty="0" smtClean="0"/>
              <a:t> 23</a:t>
            </a:r>
            <a:endParaRPr lang="en-US" dirty="0"/>
          </a:p>
        </p:txBody>
      </p:sp>
      <p:sp>
        <p:nvSpPr>
          <p:cNvPr id="4" name="Slide Number Placeholder 3"/>
          <p:cNvSpPr>
            <a:spLocks noGrp="1"/>
          </p:cNvSpPr>
          <p:nvPr>
            <p:ph type="sldNum" sz="quarter" idx="10"/>
          </p:nvPr>
        </p:nvSpPr>
        <p:spPr/>
        <p:txBody>
          <a:bodyPr/>
          <a:lstStyle/>
          <a:p>
            <a:fld id="{806FA179-762A-4F87-9F6A-1597BE13F2E5}" type="slidenum">
              <a:rPr lang="en-US" smtClean="0"/>
              <a:pPr/>
              <a:t>47</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Question 24</a:t>
            </a:r>
            <a:endParaRPr lang="en-US" dirty="0"/>
          </a:p>
        </p:txBody>
      </p:sp>
      <p:sp>
        <p:nvSpPr>
          <p:cNvPr id="4" name="Slide Number Placeholder 3"/>
          <p:cNvSpPr>
            <a:spLocks noGrp="1"/>
          </p:cNvSpPr>
          <p:nvPr>
            <p:ph type="sldNum" sz="quarter" idx="10"/>
          </p:nvPr>
        </p:nvSpPr>
        <p:spPr/>
        <p:txBody>
          <a:bodyPr/>
          <a:lstStyle/>
          <a:p>
            <a:fld id="{806FA179-762A-4F87-9F6A-1597BE13F2E5}" type="slidenum">
              <a:rPr lang="en-US" smtClean="0"/>
              <a:pPr/>
              <a:t>50</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Question 25 </a:t>
            </a:r>
            <a:endParaRPr lang="en-US" dirty="0"/>
          </a:p>
        </p:txBody>
      </p:sp>
      <p:sp>
        <p:nvSpPr>
          <p:cNvPr id="4" name="Slide Number Placeholder 3"/>
          <p:cNvSpPr>
            <a:spLocks noGrp="1"/>
          </p:cNvSpPr>
          <p:nvPr>
            <p:ph type="sldNum" sz="quarter" idx="10"/>
          </p:nvPr>
        </p:nvSpPr>
        <p:spPr/>
        <p:txBody>
          <a:bodyPr/>
          <a:lstStyle/>
          <a:p>
            <a:fld id="{806FA179-762A-4F87-9F6A-1597BE13F2E5}" type="slidenum">
              <a:rPr lang="en-US" smtClean="0"/>
              <a:pPr/>
              <a:t>52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Question 26 </a:t>
            </a:r>
            <a:endParaRPr lang="en-US" dirty="0"/>
          </a:p>
        </p:txBody>
      </p:sp>
      <p:sp>
        <p:nvSpPr>
          <p:cNvPr id="4" name="Slide Number Placeholder 3"/>
          <p:cNvSpPr>
            <a:spLocks noGrp="1"/>
          </p:cNvSpPr>
          <p:nvPr>
            <p:ph type="sldNum" sz="quarter" idx="10"/>
          </p:nvPr>
        </p:nvSpPr>
        <p:spPr/>
        <p:txBody>
          <a:bodyPr/>
          <a:lstStyle/>
          <a:p>
            <a:fld id="{806FA179-762A-4F87-9F6A-1597BE13F2E5}" type="slidenum">
              <a:rPr lang="en-US" smtClean="0"/>
              <a:pPr/>
              <a:t>53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Question 26 </a:t>
            </a:r>
            <a:endParaRPr lang="en-US" dirty="0"/>
          </a:p>
        </p:txBody>
      </p:sp>
      <p:sp>
        <p:nvSpPr>
          <p:cNvPr id="4" name="Slide Number Placeholder 3"/>
          <p:cNvSpPr>
            <a:spLocks noGrp="1"/>
          </p:cNvSpPr>
          <p:nvPr>
            <p:ph type="sldNum" sz="quarter" idx="10"/>
          </p:nvPr>
        </p:nvSpPr>
        <p:spPr/>
        <p:txBody>
          <a:bodyPr/>
          <a:lstStyle/>
          <a:p>
            <a:fld id="{806FA179-762A-4F87-9F6A-1597BE13F2E5}" type="slidenum">
              <a:rPr lang="en-US" smtClean="0"/>
              <a:pPr/>
              <a:t>54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06FA179-762A-4F87-9F6A-1597BE13F2E5}"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06FA179-762A-4F87-9F6A-1597BE13F2E5}"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Question</a:t>
            </a:r>
            <a:r>
              <a:rPr lang="en-US" baseline="0" dirty="0" smtClean="0"/>
              <a:t> 1 </a:t>
            </a:r>
            <a:endParaRPr lang="en-US" dirty="0"/>
          </a:p>
        </p:txBody>
      </p:sp>
      <p:sp>
        <p:nvSpPr>
          <p:cNvPr id="4" name="Slide Number Placeholder 3"/>
          <p:cNvSpPr>
            <a:spLocks noGrp="1"/>
          </p:cNvSpPr>
          <p:nvPr>
            <p:ph type="sldNum" sz="quarter" idx="10"/>
          </p:nvPr>
        </p:nvSpPr>
        <p:spPr/>
        <p:txBody>
          <a:bodyPr/>
          <a:lstStyle/>
          <a:p>
            <a:fld id="{806FA179-762A-4F87-9F6A-1597BE13F2E5}"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Question 2</a:t>
            </a:r>
            <a:endParaRPr lang="en-US" dirty="0"/>
          </a:p>
        </p:txBody>
      </p:sp>
      <p:sp>
        <p:nvSpPr>
          <p:cNvPr id="4" name="Slide Number Placeholder 3"/>
          <p:cNvSpPr>
            <a:spLocks noGrp="1"/>
          </p:cNvSpPr>
          <p:nvPr>
            <p:ph type="sldNum" sz="quarter" idx="10"/>
          </p:nvPr>
        </p:nvSpPr>
        <p:spPr/>
        <p:txBody>
          <a:bodyPr/>
          <a:lstStyle/>
          <a:p>
            <a:fld id="{806FA179-762A-4F87-9F6A-1597BE13F2E5}"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Question 3.  (more background) of '</a:t>
            </a:r>
            <a:r>
              <a:rPr lang="en-US" dirty="0" err="1" smtClean="0"/>
              <a:t>Britishness</a:t>
            </a:r>
            <a:r>
              <a:rPr lang="en-US" dirty="0" smtClean="0"/>
              <a:t>' ....Strength, courage, dignity, pride etc. They presumably didn't think any native animals had the necessary qualities.   King Richard the </a:t>
            </a:r>
            <a:r>
              <a:rPr lang="en-US" dirty="0" err="1" smtClean="0"/>
              <a:t>Lionheart</a:t>
            </a:r>
            <a:endParaRPr lang="en-US" dirty="0"/>
          </a:p>
        </p:txBody>
      </p:sp>
      <p:sp>
        <p:nvSpPr>
          <p:cNvPr id="4" name="Slide Number Placeholder 3"/>
          <p:cNvSpPr>
            <a:spLocks noGrp="1"/>
          </p:cNvSpPr>
          <p:nvPr>
            <p:ph type="sldNum" sz="quarter" idx="10"/>
          </p:nvPr>
        </p:nvSpPr>
        <p:spPr/>
        <p:txBody>
          <a:bodyPr/>
          <a:lstStyle/>
          <a:p>
            <a:fld id="{806FA179-762A-4F87-9F6A-1597BE13F2E5}"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B0A7AB2-4832-4729-8F9C-80A9CC78D000}" type="datetimeFigureOut">
              <a:rPr lang="en-US" smtClean="0"/>
              <a:pPr/>
              <a:t>3/21/2013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C3F981-B546-4D92-AB11-6F5C0BCAFB4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B0A7AB2-4832-4729-8F9C-80A9CC78D000}" type="datetimeFigureOut">
              <a:rPr lang="en-US" smtClean="0"/>
              <a:pPr/>
              <a:t>3/21/2013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C3F981-B546-4D92-AB11-6F5C0BCAFB4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B0A7AB2-4832-4729-8F9C-80A9CC78D000}" type="datetimeFigureOut">
              <a:rPr lang="en-US" smtClean="0"/>
              <a:pPr/>
              <a:t>3/21/2013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C3F981-B546-4D92-AB11-6F5C0BCAFB4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B0A7AB2-4832-4729-8F9C-80A9CC78D000}" type="datetimeFigureOut">
              <a:rPr lang="en-US" smtClean="0"/>
              <a:pPr/>
              <a:t>3/21/2013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C3F981-B546-4D92-AB11-6F5C0BCAFB4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B0A7AB2-4832-4729-8F9C-80A9CC78D000}" type="datetimeFigureOut">
              <a:rPr lang="en-US" smtClean="0"/>
              <a:pPr/>
              <a:t>3/21/2013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C3F981-B546-4D92-AB11-6F5C0BCAFB4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B0A7AB2-4832-4729-8F9C-80A9CC78D000}" type="datetimeFigureOut">
              <a:rPr lang="en-US" smtClean="0"/>
              <a:pPr/>
              <a:t>3/21/2013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CC3F981-B546-4D92-AB11-6F5C0BCAFB4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B0A7AB2-4832-4729-8F9C-80A9CC78D000}" type="datetimeFigureOut">
              <a:rPr lang="en-US" smtClean="0"/>
              <a:pPr/>
              <a:t>3/21/2013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CC3F981-B546-4D92-AB11-6F5C0BCAFB4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B0A7AB2-4832-4729-8F9C-80A9CC78D000}" type="datetimeFigureOut">
              <a:rPr lang="en-US" smtClean="0"/>
              <a:pPr/>
              <a:t>3/21/2013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CC3F981-B546-4D92-AB11-6F5C0BCAFB4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0A7AB2-4832-4729-8F9C-80A9CC78D000}" type="datetimeFigureOut">
              <a:rPr lang="en-US" smtClean="0"/>
              <a:pPr/>
              <a:t>3/21/2013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CC3F981-B546-4D92-AB11-6F5C0BCAFB4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B0A7AB2-4832-4729-8F9C-80A9CC78D000}" type="datetimeFigureOut">
              <a:rPr lang="en-US" smtClean="0"/>
              <a:pPr/>
              <a:t>3/21/2013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CC3F981-B546-4D92-AB11-6F5C0BCAFB4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B0A7AB2-4832-4729-8F9C-80A9CC78D000}" type="datetimeFigureOut">
              <a:rPr lang="en-US" smtClean="0"/>
              <a:pPr/>
              <a:t>3/21/2013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CC3F981-B546-4D92-AB11-6F5C0BCAFB4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0A7AB2-4832-4729-8F9C-80A9CC78D000}" type="datetimeFigureOut">
              <a:rPr lang="en-US" smtClean="0"/>
              <a:pPr/>
              <a:t>3/21/2013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C3F981-B546-4D92-AB11-6F5C0BCAFB43}"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phschool.com/curriculum_support/brief_review/global_history/essay_questions/dbq7.cfm"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9.gi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www.google.com/imgres?q=map+of+europe&amp;hl=en&amp;sa=X&amp;biw=739&amp;bih=650&amp;tbm=isch&amp;prmd=imvnsa&amp;tbnid=66t647CHNfYVOM:&amp;imgrefurl=http://www.justmaps.org/maps/europe/&amp;docid=JGAdnBRg09L_TM&amp;imgurl=http://www.justmaps.org/maps/images/europe-map.jpg&amp;w=335&amp;h=295&amp;ei=wDWIT7bkM7O20AHb-5i4Dw&amp;zoom=1&amp;iact=hc&amp;vpx=62&amp;vpy=134&amp;dur=7796&amp;hovh=211&amp;hovw=239&amp;tx=135&amp;ty=124&amp;sig=101596719175410680705&amp;page=2&amp;tbnh=143&amp;tbnw=162&amp;start=12&amp;ndsp=12&amp;ved=1t:429,r:3,s:12,i:174" TargetMode="External"/><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15.jpeg"/></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9.jpeg"/><Relationship Id="rId7"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hyperlink" Target="http://www.google.com/imgres?q=mustard+gas+ww1+effects&amp;hl=en&amp;sa=X&amp;biw=1600&amp;bih=703&amp;tbm=isch&amp;prmd=imvns&amp;tbnid=vjoOkH-hSKaGrM:&amp;imgrefurl=http://www.dutchusdoughboys.nl/?page_id=2498&amp;docid=T0O_Vi6tztsRYM&amp;imgurl=http://www.dutchusdoughboys.nl/wp-content/uploads/2010/03/doughboygas.jpg&amp;w=444&amp;h=600&amp;ei=rkOIT-SFDI_-8ASp5JXyCQ&amp;zoom=1&amp;iact=hc&amp;vpx=426&amp;vpy=318&amp;dur=297&amp;hovh=261&amp;hovw=193&amp;tx=115&amp;ty=133&amp;sig=101596719175410680705&amp;page=2&amp;tbnh=156&amp;tbnw=115&amp;start=22&amp;ndsp=32&amp;ved=1t:429,r:10,s:22,i:142" TargetMode="External"/><Relationship Id="rId5" Type="http://schemas.openxmlformats.org/officeDocument/2006/relationships/image" Target="../media/image20.jpeg"/><Relationship Id="rId4" Type="http://schemas.openxmlformats.org/officeDocument/2006/relationships/hyperlink" Target="http://www.google.com/imgres?q=mustard+gas+ww1+effects&amp;hl=en&amp;sa=X&amp;biw=1600&amp;bih=703&amp;tbm=isch&amp;prmd=imvns&amp;tbnid=yWVeTJGT6p7tJM:&amp;imgrefurl=http://airminded.org/2007/10/12/seventy-two-gas-masks/&amp;docid=iZQBrrVk3avh9M&amp;imgurl=http://airminded.org/wp-content/img/people/udc-gas-masks-5.jpg&amp;w=521&amp;h=760&amp;ei=rkOIT-SFDI_-8ASp5JXyCQ&amp;zoom=1&amp;iact=hc&amp;vpx=982&amp;vpy=313&amp;dur=1797&amp;hovh=271&amp;hovw=186&amp;tx=97&amp;ty=195&amp;sig=101596719175410680705&amp;page=1&amp;tbnh=165&amp;tbnw=110&amp;start=0&amp;ndsp=22&amp;ved=1t:429,r:18,s:0,i:107" TargetMode="Externa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upload.wikimedia.org/wikipedia/commons/f/fa/Cheshire_Regiment_trench_Somme_1916.jpg" TargetMode="External"/><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28.jpeg"/></Relationships>
</file>

<file path=ppt/slides/_rels/slide3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hyperlink" Target="http://www.google.com/imgres?q=world+war+1+trench+foot&amp;hl=en&amp;sa=X&amp;biw=1600&amp;bih=703&amp;tbm=isch&amp;tbnid=TPQ_DU1wchRNnM:&amp;imgrefurl=http://www.slgnet.co.uk/Datlen/html/ww1_william_evan_datlen.html&amp;docid=zX4HbgVihC5KXM&amp;imgurl=http://www.slgnet.co.uk/Datlen/assets/images/WW1Trench.jpg&amp;w=320&amp;h=319&amp;ei=GYWLT5zVMenc0QHo0ZW4CQ&amp;zoom=1&amp;iact=hc&amp;vpx=182&amp;vpy=335&amp;dur=938&amp;hovh=224&amp;hovw=225&amp;tx=147&amp;ty=161&amp;sig=101596719175410680705&amp;page=1&amp;tbnh=151&amp;tbnw=153&amp;start=0&amp;ndsp=21&amp;ved=1t:429,r:7,s:0,i:96" TargetMode="External"/><Relationship Id="rId7" Type="http://schemas.openxmlformats.org/officeDocument/2006/relationships/hyperlink" Target="http://www.google.com/imgres?q=world+war+1+trench+warfare+fleas&amp;start=76&amp;hl=en&amp;biw=1600&amp;bih=703&amp;tbm=isch&amp;tbnid=YQR-mOiCmhZsCM:&amp;imgrefurl=http://www.damninteresting.com/ww2-japans-secret-biological-weapons-program/&amp;docid=wuHOfYN5lsQYIM&amp;imgurl=http://www.damninteresting.com/wp-content/uploads/2005/10/flea.jpg&amp;w=196&amp;h=178&amp;ei=J4eLT5eDMann0QGbudnHCQ&amp;zoom=1&amp;iact=hc&amp;vpx=1076&amp;vpy=235&amp;dur=1250&amp;hovh=142&amp;hovw=156&amp;tx=76&amp;ty=70&amp;sig=101596719175410680705&amp;page=4&amp;tbnh=142&amp;tbnw=156&amp;ndsp=30&amp;ved=1t:429,r:20,s:76,i:47"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 Id="rId9" Type="http://schemas.openxmlformats.org/officeDocument/2006/relationships/image" Target="../media/image34.jpeg"/></Relationships>
</file>

<file path=ppt/slides/_rels/slide3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51.jpeg"/><Relationship Id="rId4" Type="http://schemas.openxmlformats.org/officeDocument/2006/relationships/image" Target="../media/image50.jpeg"/></Relationships>
</file>

<file path=ppt/slides/_rels/slide48.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51.xml.rels><?xml version="1.0" encoding="UTF-8" standalone="yes"?>
<Relationships xmlns="http://schemas.openxmlformats.org/package/2006/relationships"><Relationship Id="rId2" Type="http://schemas.openxmlformats.org/officeDocument/2006/relationships/image" Target="../media/image56.gif"/><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hyperlink" Target="http://www.gwpda.org/photos/greatwar.htm" TargetMode="External"/><Relationship Id="rId2" Type="http://schemas.openxmlformats.org/officeDocument/2006/relationships/hyperlink" Target="http://www.historylearningsite.co.uk/poison_gas_and_world_war_one.htm"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3.bp.blogspot.com/_Qm2i8mXTjhs/SYRhsyTRjkI/AAAAAAAABN4/bTwphABZvaQ/s1600-h/lion.jpg"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28600"/>
            <a:ext cx="7772400" cy="1470025"/>
          </a:xfrm>
        </p:spPr>
        <p:txBody>
          <a:bodyPr/>
          <a:lstStyle/>
          <a:p>
            <a:r>
              <a:rPr lang="en-US" dirty="0" smtClean="0"/>
              <a:t>World War I  </a:t>
            </a:r>
            <a:endParaRPr lang="en-US" dirty="0"/>
          </a:p>
        </p:txBody>
      </p:sp>
      <p:sp>
        <p:nvSpPr>
          <p:cNvPr id="3" name="Subtitle 2"/>
          <p:cNvSpPr>
            <a:spLocks noGrp="1"/>
          </p:cNvSpPr>
          <p:nvPr>
            <p:ph type="subTitle" idx="1"/>
          </p:nvPr>
        </p:nvSpPr>
        <p:spPr/>
        <p:txBody>
          <a:bodyPr/>
          <a:lstStyle/>
          <a:p>
            <a:endParaRPr lang="en-US"/>
          </a:p>
        </p:txBody>
      </p:sp>
      <p:pic>
        <p:nvPicPr>
          <p:cNvPr id="1025" name="Picture 1" descr="http://www.phschool.com/curriculum_support/brief_review/global_history/images/dbq_7a.gif"/>
          <p:cNvPicPr>
            <a:picLocks noChangeAspect="1" noChangeArrowheads="1"/>
          </p:cNvPicPr>
          <p:nvPr/>
        </p:nvPicPr>
        <p:blipFill>
          <a:blip r:embed="rId3" cstate="print"/>
          <a:srcRect/>
          <a:stretch>
            <a:fillRect/>
          </a:stretch>
        </p:blipFill>
        <p:spPr bwMode="auto">
          <a:xfrm>
            <a:off x="1600200" y="1675257"/>
            <a:ext cx="5726788" cy="5182743"/>
          </a:xfrm>
          <a:prstGeom prst="rect">
            <a:avLst/>
          </a:prstGeom>
          <a:noFill/>
        </p:spPr>
      </p:pic>
      <p:sp>
        <p:nvSpPr>
          <p:cNvPr id="1026" name="Rectangle 2">
            <a:hlinkClick r:id="rId4"/>
          </p:cNvPr>
          <p:cNvSpPr>
            <a:spLocks noChangeArrowheads="1"/>
          </p:cNvSpPr>
          <p:nvPr/>
        </p:nvSpPr>
        <p:spPr bwMode="auto">
          <a:xfrm>
            <a:off x="0" y="0"/>
            <a:ext cx="9144000" cy="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Imperialism </a:t>
            </a:r>
            <a:endParaRPr lang="en-US" dirty="0"/>
          </a:p>
        </p:txBody>
      </p:sp>
      <p:sp>
        <p:nvSpPr>
          <p:cNvPr id="3" name="Content Placeholder 2"/>
          <p:cNvSpPr>
            <a:spLocks noGrp="1"/>
          </p:cNvSpPr>
          <p:nvPr>
            <p:ph idx="1"/>
          </p:nvPr>
        </p:nvSpPr>
        <p:spPr>
          <a:xfrm>
            <a:off x="152400" y="1066800"/>
            <a:ext cx="8534400" cy="5638800"/>
          </a:xfrm>
        </p:spPr>
        <p:txBody>
          <a:bodyPr>
            <a:normAutofit lnSpcReduction="10000"/>
          </a:bodyPr>
          <a:lstStyle/>
          <a:p>
            <a:r>
              <a:rPr lang="en-US" u="sng" dirty="0" smtClean="0"/>
              <a:t>Imperialism</a:t>
            </a:r>
            <a:r>
              <a:rPr lang="en-US" dirty="0" smtClean="0"/>
              <a:t>- When larger and more </a:t>
            </a:r>
            <a:r>
              <a:rPr lang="en-US" dirty="0" err="1" smtClean="0"/>
              <a:t>powerfuls</a:t>
            </a:r>
            <a:r>
              <a:rPr lang="en-US" dirty="0" smtClean="0"/>
              <a:t> countries take over smaller colonies and countries to make up a an Empire. </a:t>
            </a:r>
          </a:p>
          <a:p>
            <a:endParaRPr lang="en-US" dirty="0" smtClean="0"/>
          </a:p>
          <a:p>
            <a:r>
              <a:rPr lang="en-US" dirty="0" smtClean="0"/>
              <a:t>Imperialism grew because countries wanted resources and markets to sell their goods.</a:t>
            </a:r>
          </a:p>
          <a:p>
            <a:endParaRPr lang="en-US" dirty="0" smtClean="0"/>
          </a:p>
          <a:p>
            <a:r>
              <a:rPr lang="en-US" dirty="0" smtClean="0"/>
              <a:t>They also wanted to spread their influence to other parts of the word. </a:t>
            </a:r>
          </a:p>
          <a:p>
            <a:pPr>
              <a:buNone/>
            </a:pPr>
            <a:endParaRPr lang="en-US" dirty="0" smtClean="0"/>
          </a:p>
          <a:p>
            <a:r>
              <a:rPr lang="en-US" dirty="0" smtClean="0"/>
              <a:t>This caused competition between nations.  </a:t>
            </a:r>
          </a:p>
          <a:p>
            <a:pPr>
              <a:buNone/>
            </a:pPr>
            <a:endParaRPr lang="en-US" dirty="0" smtClean="0"/>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blinds(horizontal)">
                                      <p:cBhvr>
                                        <p:cTn id="1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Imperialism </a:t>
            </a:r>
            <a:endParaRPr lang="en-US" dirty="0"/>
          </a:p>
        </p:txBody>
      </p:sp>
      <p:pic>
        <p:nvPicPr>
          <p:cNvPr id="4" name="il_fi" descr="http://users.erols.com/mwhite28/images/1914wrld.gif"/>
          <p:cNvPicPr>
            <a:picLocks noGrp="1"/>
          </p:cNvPicPr>
          <p:nvPr>
            <p:ph idx="1"/>
          </p:nvPr>
        </p:nvPicPr>
        <p:blipFill>
          <a:blip r:embed="rId3" cstate="print"/>
          <a:srcRect/>
          <a:stretch>
            <a:fillRect/>
          </a:stretch>
        </p:blipFill>
        <p:spPr bwMode="auto">
          <a:xfrm>
            <a:off x="228600" y="1066800"/>
            <a:ext cx="8915400" cy="3886200"/>
          </a:xfrm>
          <a:prstGeom prst="rect">
            <a:avLst/>
          </a:prstGeom>
          <a:noFill/>
          <a:ln w="9525">
            <a:noFill/>
            <a:miter lim="800000"/>
            <a:headEnd/>
            <a:tailEnd/>
          </a:ln>
        </p:spPr>
      </p:pic>
      <p:sp>
        <p:nvSpPr>
          <p:cNvPr id="5" name="TextBox 4"/>
          <p:cNvSpPr txBox="1"/>
          <p:nvPr/>
        </p:nvSpPr>
        <p:spPr>
          <a:xfrm>
            <a:off x="304800" y="5042118"/>
            <a:ext cx="8839200" cy="1815882"/>
          </a:xfrm>
          <a:prstGeom prst="rect">
            <a:avLst/>
          </a:prstGeom>
          <a:noFill/>
        </p:spPr>
        <p:txBody>
          <a:bodyPr wrap="square" rtlCol="0">
            <a:spAutoFit/>
          </a:bodyPr>
          <a:lstStyle/>
          <a:p>
            <a:r>
              <a:rPr lang="en-US" sz="2800" dirty="0" smtClean="0"/>
              <a:t>Look at the map.  Land controlled by England is pink, France is light purple, and Germany is bright green.  What are some things you notice about the amount of land each country controls?  What problems could this cause? </a:t>
            </a:r>
            <a:endParaRPr lang="en-US" sz="28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pPr algn="r"/>
            <a:r>
              <a:rPr lang="en-US" dirty="0" smtClean="0"/>
              <a:t>Imperialism </a:t>
            </a:r>
            <a:endParaRPr lang="en-US" dirty="0"/>
          </a:p>
        </p:txBody>
      </p:sp>
      <p:pic>
        <p:nvPicPr>
          <p:cNvPr id="4" name="il_fi" descr="http://www.fresno.k12.ca.us/divdept/sscience/history/devilfish.jpg"/>
          <p:cNvPicPr>
            <a:picLocks noGrp="1"/>
          </p:cNvPicPr>
          <p:nvPr>
            <p:ph idx="1"/>
          </p:nvPr>
        </p:nvPicPr>
        <p:blipFill>
          <a:blip r:embed="rId3" cstate="print"/>
          <a:srcRect/>
          <a:stretch>
            <a:fillRect/>
          </a:stretch>
        </p:blipFill>
        <p:spPr bwMode="auto">
          <a:xfrm>
            <a:off x="0" y="0"/>
            <a:ext cx="3810000" cy="4114800"/>
          </a:xfrm>
          <a:prstGeom prst="rect">
            <a:avLst/>
          </a:prstGeom>
          <a:noFill/>
          <a:ln w="9525">
            <a:noFill/>
            <a:miter lim="800000"/>
            <a:headEnd/>
            <a:tailEnd/>
          </a:ln>
        </p:spPr>
      </p:pic>
      <p:pic>
        <p:nvPicPr>
          <p:cNvPr id="5" name="il_fi" descr="http://mrbelloblog.com/wp-content/uploads/2011/11/boxer-rebellion-china_cartoon.gif"/>
          <p:cNvPicPr/>
          <p:nvPr/>
        </p:nvPicPr>
        <p:blipFill>
          <a:blip r:embed="rId4" cstate="print"/>
          <a:srcRect/>
          <a:stretch>
            <a:fillRect/>
          </a:stretch>
        </p:blipFill>
        <p:spPr bwMode="auto">
          <a:xfrm>
            <a:off x="3657600" y="2971800"/>
            <a:ext cx="5486400" cy="3886200"/>
          </a:xfrm>
          <a:prstGeom prst="rect">
            <a:avLst/>
          </a:prstGeom>
          <a:noFill/>
          <a:ln w="9525">
            <a:noFill/>
            <a:miter lim="800000"/>
            <a:headEnd/>
            <a:tailEnd/>
          </a:ln>
        </p:spPr>
      </p:pic>
      <p:sp>
        <p:nvSpPr>
          <p:cNvPr id="6" name="TextBox 5"/>
          <p:cNvSpPr txBox="1"/>
          <p:nvPr/>
        </p:nvSpPr>
        <p:spPr>
          <a:xfrm>
            <a:off x="0" y="0"/>
            <a:ext cx="429669" cy="369332"/>
          </a:xfrm>
          <a:prstGeom prst="rect">
            <a:avLst/>
          </a:prstGeom>
          <a:noFill/>
        </p:spPr>
        <p:txBody>
          <a:bodyPr wrap="none" rtlCol="0">
            <a:spAutoFit/>
          </a:bodyPr>
          <a:lstStyle/>
          <a:p>
            <a:r>
              <a:rPr lang="en-US" dirty="0" smtClean="0">
                <a:solidFill>
                  <a:srgbClr val="FF0000"/>
                </a:solidFill>
              </a:rPr>
              <a:t>A</a:t>
            </a:r>
            <a:r>
              <a:rPr lang="en-US" dirty="0" smtClean="0"/>
              <a:t>. </a:t>
            </a:r>
            <a:endParaRPr lang="en-US" dirty="0"/>
          </a:p>
        </p:txBody>
      </p:sp>
      <p:sp>
        <p:nvSpPr>
          <p:cNvPr id="7" name="TextBox 6"/>
          <p:cNvSpPr txBox="1"/>
          <p:nvPr/>
        </p:nvSpPr>
        <p:spPr>
          <a:xfrm>
            <a:off x="8534400" y="3124200"/>
            <a:ext cx="420308" cy="369332"/>
          </a:xfrm>
          <a:prstGeom prst="rect">
            <a:avLst/>
          </a:prstGeom>
          <a:noFill/>
        </p:spPr>
        <p:txBody>
          <a:bodyPr wrap="none" rtlCol="0">
            <a:spAutoFit/>
          </a:bodyPr>
          <a:lstStyle/>
          <a:p>
            <a:r>
              <a:rPr lang="en-US" dirty="0" smtClean="0">
                <a:solidFill>
                  <a:srgbClr val="FF0000"/>
                </a:solidFill>
              </a:rPr>
              <a:t>B</a:t>
            </a:r>
            <a:r>
              <a:rPr lang="en-US" dirty="0" smtClean="0"/>
              <a:t>. </a:t>
            </a:r>
            <a:endParaRPr lang="en-US" dirty="0"/>
          </a:p>
        </p:txBody>
      </p:sp>
      <p:sp>
        <p:nvSpPr>
          <p:cNvPr id="8" name="TextBox 7"/>
          <p:cNvSpPr txBox="1"/>
          <p:nvPr/>
        </p:nvSpPr>
        <p:spPr>
          <a:xfrm>
            <a:off x="3886200" y="914400"/>
            <a:ext cx="3597794" cy="1938992"/>
          </a:xfrm>
          <a:prstGeom prst="rect">
            <a:avLst/>
          </a:prstGeom>
          <a:noFill/>
        </p:spPr>
        <p:txBody>
          <a:bodyPr wrap="square" rtlCol="0">
            <a:spAutoFit/>
          </a:bodyPr>
          <a:lstStyle/>
          <a:p>
            <a:r>
              <a:rPr lang="en-US" sz="2400" dirty="0" smtClean="0"/>
              <a:t>Look at each cartoon and </a:t>
            </a:r>
          </a:p>
          <a:p>
            <a:r>
              <a:rPr lang="en-US" sz="2400" dirty="0" smtClean="0"/>
              <a:t>identify symbols that you </a:t>
            </a:r>
          </a:p>
          <a:p>
            <a:r>
              <a:rPr lang="en-US" sz="2400" dirty="0" smtClean="0"/>
              <a:t>see.  Also explain what each cartoon is trying to </a:t>
            </a:r>
          </a:p>
          <a:p>
            <a:r>
              <a:rPr lang="en-US" sz="2400" dirty="0" smtClean="0"/>
              <a:t>express.  </a:t>
            </a:r>
            <a:endParaRPr lang="en-US" sz="2400" dirty="0"/>
          </a:p>
        </p:txBody>
      </p:sp>
      <p:sp>
        <p:nvSpPr>
          <p:cNvPr id="10" name="Rectangle 9"/>
          <p:cNvSpPr/>
          <p:nvPr/>
        </p:nvSpPr>
        <p:spPr>
          <a:xfrm>
            <a:off x="-228600" y="4343400"/>
            <a:ext cx="4572000" cy="1938992"/>
          </a:xfrm>
          <a:prstGeom prst="rect">
            <a:avLst/>
          </a:prstGeom>
        </p:spPr>
        <p:txBody>
          <a:bodyPr wrap="square">
            <a:spAutoFit/>
          </a:bodyPr>
          <a:lstStyle/>
          <a:p>
            <a:pPr algn="ctr"/>
            <a:r>
              <a:rPr lang="en-US"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 sun never</a:t>
            </a:r>
          </a:p>
          <a:p>
            <a:pPr algn="ctr"/>
            <a:r>
              <a:rPr lang="en-US"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sets on the </a:t>
            </a:r>
          </a:p>
          <a:p>
            <a:pPr algn="ctr"/>
            <a:r>
              <a:rPr lang="en-US"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British Empire </a:t>
            </a:r>
            <a:endParaRPr lang="en-US"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t>Militarism</a:t>
            </a:r>
            <a:endParaRPr lang="en-US" dirty="0"/>
          </a:p>
        </p:txBody>
      </p:sp>
      <p:sp>
        <p:nvSpPr>
          <p:cNvPr id="3" name="Content Placeholder 2"/>
          <p:cNvSpPr>
            <a:spLocks noGrp="1"/>
          </p:cNvSpPr>
          <p:nvPr>
            <p:ph idx="1"/>
          </p:nvPr>
        </p:nvSpPr>
        <p:spPr/>
        <p:txBody>
          <a:bodyPr>
            <a:normAutofit lnSpcReduction="10000"/>
          </a:bodyPr>
          <a:lstStyle/>
          <a:p>
            <a:r>
              <a:rPr lang="en-US" dirty="0" smtClean="0"/>
              <a:t>The development and collection of weapons to prepare for war or conflict</a:t>
            </a:r>
          </a:p>
          <a:p>
            <a:endParaRPr lang="en-US" dirty="0" smtClean="0"/>
          </a:p>
          <a:p>
            <a:r>
              <a:rPr lang="en-US" dirty="0" smtClean="0"/>
              <a:t>Tensions start to build between countries due to nationalism and imperialism</a:t>
            </a:r>
          </a:p>
          <a:p>
            <a:endParaRPr lang="en-US" dirty="0" smtClean="0"/>
          </a:p>
          <a:p>
            <a:r>
              <a:rPr lang="en-US" dirty="0" smtClean="0"/>
              <a:t>This turns into “an arms race”  between different nations to build up their military forces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Militarism </a:t>
            </a:r>
            <a:endParaRPr lang="en-US" dirty="0"/>
          </a:p>
        </p:txBody>
      </p:sp>
      <p:sp>
        <p:nvSpPr>
          <p:cNvPr id="9" name="Content Placeholder 8"/>
          <p:cNvSpPr>
            <a:spLocks noGrp="1"/>
          </p:cNvSpPr>
          <p:nvPr>
            <p:ph sz="half" idx="1"/>
          </p:nvPr>
        </p:nvSpPr>
        <p:spPr/>
        <p:txBody>
          <a:bodyPr>
            <a:normAutofit fontScale="85000" lnSpcReduction="10000"/>
          </a:bodyPr>
          <a:lstStyle/>
          <a:p>
            <a:r>
              <a:rPr lang="en-US" dirty="0" smtClean="0"/>
              <a:t>Germany and France both doubled the size of their military. </a:t>
            </a:r>
          </a:p>
          <a:p>
            <a:endParaRPr lang="en-US" dirty="0" smtClean="0"/>
          </a:p>
          <a:p>
            <a:r>
              <a:rPr lang="en-US" dirty="0" smtClean="0"/>
              <a:t>England and Germany both developed strong navies</a:t>
            </a:r>
          </a:p>
          <a:p>
            <a:endParaRPr lang="en-US" dirty="0" smtClean="0"/>
          </a:p>
          <a:p>
            <a:r>
              <a:rPr lang="en-US" dirty="0" smtClean="0"/>
              <a:t>Predict- Why do you think England and France would be worried? </a:t>
            </a:r>
          </a:p>
          <a:p>
            <a:pPr>
              <a:buNone/>
            </a:pPr>
            <a:endParaRPr lang="en-US" dirty="0" smtClean="0"/>
          </a:p>
          <a:p>
            <a:pPr>
              <a:buNone/>
            </a:pPr>
            <a:r>
              <a:rPr lang="en-US" dirty="0" smtClean="0"/>
              <a:t> </a:t>
            </a:r>
            <a:endParaRPr lang="en-US" dirty="0"/>
          </a:p>
        </p:txBody>
      </p:sp>
      <p:sp>
        <p:nvSpPr>
          <p:cNvPr id="8" name="TextBox 7"/>
          <p:cNvSpPr txBox="1"/>
          <p:nvPr/>
        </p:nvSpPr>
        <p:spPr>
          <a:xfrm>
            <a:off x="304800" y="6019800"/>
            <a:ext cx="8896665" cy="646331"/>
          </a:xfrm>
          <a:prstGeom prst="rect">
            <a:avLst/>
          </a:prstGeom>
          <a:noFill/>
        </p:spPr>
        <p:txBody>
          <a:bodyPr wrap="square" rtlCol="0">
            <a:spAutoFit/>
          </a:bodyPr>
          <a:lstStyle/>
          <a:p>
            <a:r>
              <a:rPr lang="en-US" dirty="0" smtClean="0"/>
              <a:t> </a:t>
            </a:r>
          </a:p>
          <a:p>
            <a:endParaRPr lang="en-US" dirty="0"/>
          </a:p>
        </p:txBody>
      </p:sp>
      <p:pic>
        <p:nvPicPr>
          <p:cNvPr id="11" name="rg_hi" descr="http://t2.gstatic.com/images?q=tbn:ANd9GcQEnXbIOtXm5BSnH_YIrfOW8l4FZUDlfXFxAsKzhdeDqbOre6eU">
            <a:hlinkClick r:id="rId3"/>
          </p:cNvPr>
          <p:cNvPicPr>
            <a:picLocks noGrp="1"/>
          </p:cNvPicPr>
          <p:nvPr>
            <p:ph sz="half" idx="2"/>
          </p:nvPr>
        </p:nvPicPr>
        <p:blipFill>
          <a:blip r:embed="rId4" cstate="print"/>
          <a:srcRect/>
          <a:stretch>
            <a:fillRect/>
          </a:stretch>
        </p:blipFill>
        <p:spPr bwMode="auto">
          <a:xfrm>
            <a:off x="4495800" y="1143000"/>
            <a:ext cx="4648200" cy="5562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blinds(horizontal)">
                                      <p:cBhvr>
                                        <p:cTn id="12" dur="500"/>
                                        <p:tgtEl>
                                          <p:spTgt spid="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4" end="4"/>
                                            </p:txEl>
                                          </p:spTgt>
                                        </p:tgtEl>
                                        <p:attrNameLst>
                                          <p:attrName>style.visibility</p:attrName>
                                        </p:attrNameLst>
                                      </p:cBhvr>
                                      <p:to>
                                        <p:strVal val="visible"/>
                                      </p:to>
                                    </p:set>
                                    <p:animEffect transition="in" filter="blinds(horizontal)">
                                      <p:cBhvr>
                                        <p:cTn id="17"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8001000" cy="990600"/>
          </a:xfrm>
        </p:spPr>
        <p:txBody>
          <a:bodyPr/>
          <a:lstStyle/>
          <a:p>
            <a:r>
              <a:rPr lang="en-US" dirty="0" smtClean="0"/>
              <a:t>Militarism</a:t>
            </a:r>
            <a:endParaRPr lang="en-US" dirty="0"/>
          </a:p>
        </p:txBody>
      </p:sp>
      <p:sp>
        <p:nvSpPr>
          <p:cNvPr id="3" name="Content Placeholder 2"/>
          <p:cNvSpPr>
            <a:spLocks noGrp="1"/>
          </p:cNvSpPr>
          <p:nvPr>
            <p:ph idx="1"/>
          </p:nvPr>
        </p:nvSpPr>
        <p:spPr>
          <a:xfrm>
            <a:off x="0" y="914400"/>
            <a:ext cx="9144000" cy="5943600"/>
          </a:xfrm>
        </p:spPr>
        <p:txBody>
          <a:bodyPr>
            <a:normAutofit/>
          </a:bodyPr>
          <a:lstStyle/>
          <a:p>
            <a:pPr>
              <a:buNone/>
            </a:pPr>
            <a:r>
              <a:rPr lang="en-US" dirty="0" smtClean="0"/>
              <a:t>“We have conquered for ourselves a place in the sun.   It will now be my task to see to it that this place in the sun shall remain...   The more Germans go out upon the waters, whether it be in journeys across the ocean, or in the service</a:t>
            </a:r>
          </a:p>
          <a:p>
            <a:pPr>
              <a:buNone/>
            </a:pPr>
            <a:r>
              <a:rPr lang="en-US" dirty="0" smtClean="0"/>
              <a:t> of the battle flag, so much the better </a:t>
            </a:r>
          </a:p>
          <a:p>
            <a:pPr>
              <a:buNone/>
            </a:pPr>
            <a:r>
              <a:rPr lang="en-US" dirty="0" smtClean="0"/>
              <a:t>it will be for us.” - Kaiser Wilhelm of</a:t>
            </a:r>
          </a:p>
          <a:p>
            <a:pPr>
              <a:buNone/>
            </a:pPr>
            <a:r>
              <a:rPr lang="en-US" dirty="0" smtClean="0"/>
              <a:t>Germany </a:t>
            </a:r>
          </a:p>
          <a:p>
            <a:pPr>
              <a:buNone/>
            </a:pPr>
            <a:endParaRPr lang="en-US" dirty="0" smtClean="0"/>
          </a:p>
          <a:p>
            <a:pPr>
              <a:buNone/>
            </a:pPr>
            <a:endParaRPr lang="en-US" dirty="0"/>
          </a:p>
        </p:txBody>
      </p:sp>
      <p:pic>
        <p:nvPicPr>
          <p:cNvPr id="4" name="il_fi" descr="http://www.activehistory.co.uk/WW1_CAUSES/pics/kaiser_wilhelm_II.jpg"/>
          <p:cNvPicPr/>
          <p:nvPr/>
        </p:nvPicPr>
        <p:blipFill>
          <a:blip r:embed="rId3" cstate="print"/>
          <a:srcRect/>
          <a:stretch>
            <a:fillRect/>
          </a:stretch>
        </p:blipFill>
        <p:spPr bwMode="auto">
          <a:xfrm>
            <a:off x="6400800" y="3886200"/>
            <a:ext cx="2743200" cy="2971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Militarism </a:t>
            </a:r>
            <a:endParaRPr lang="en-US" dirty="0"/>
          </a:p>
        </p:txBody>
      </p:sp>
      <p:sp>
        <p:nvSpPr>
          <p:cNvPr id="3" name="Content Placeholder 2"/>
          <p:cNvSpPr>
            <a:spLocks noGrp="1"/>
          </p:cNvSpPr>
          <p:nvPr>
            <p:ph idx="1"/>
          </p:nvPr>
        </p:nvSpPr>
        <p:spPr/>
        <p:txBody>
          <a:bodyPr>
            <a:normAutofit/>
          </a:bodyPr>
          <a:lstStyle/>
          <a:p>
            <a:pPr>
              <a:buNone/>
            </a:pPr>
            <a:r>
              <a:rPr lang="en-US" dirty="0" smtClean="0"/>
              <a:t>New deadly weapons were developed and used in WWI. This will cause it to be deadlier than any pervious war. </a:t>
            </a:r>
          </a:p>
          <a:p>
            <a:pPr>
              <a:buNone/>
            </a:pPr>
            <a:endParaRPr lang="en-US" dirty="0" smtClean="0"/>
          </a:p>
          <a:p>
            <a:pPr>
              <a:buNone/>
            </a:pPr>
            <a:r>
              <a:rPr lang="en-US" dirty="0" smtClean="0"/>
              <a:t>The weapons changed, but military tactics did not.  Calvary and Infantry units were no match for the weapons.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Militarism </a:t>
            </a:r>
            <a:endParaRPr lang="en-US" dirty="0"/>
          </a:p>
        </p:txBody>
      </p:sp>
      <p:sp>
        <p:nvSpPr>
          <p:cNvPr id="5" name="Content Placeholder 4"/>
          <p:cNvSpPr>
            <a:spLocks noGrp="1"/>
          </p:cNvSpPr>
          <p:nvPr>
            <p:ph sz="half" idx="2"/>
          </p:nvPr>
        </p:nvSpPr>
        <p:spPr/>
        <p:txBody>
          <a:bodyPr/>
          <a:lstStyle/>
          <a:p>
            <a:pPr>
              <a:buNone/>
            </a:pPr>
            <a:r>
              <a:rPr lang="en-US" dirty="0" smtClean="0"/>
              <a:t>German U-Boats lurked under the water and prevented supply ship from reaching England   </a:t>
            </a:r>
            <a:endParaRPr lang="en-US" dirty="0"/>
          </a:p>
        </p:txBody>
      </p:sp>
      <p:pic>
        <p:nvPicPr>
          <p:cNvPr id="6" name="Content Placeholder 5" descr="British Grand Fleet"/>
          <p:cNvPicPr>
            <a:picLocks noGrp="1"/>
          </p:cNvPicPr>
          <p:nvPr>
            <p:ph sz="half" idx="1"/>
          </p:nvPr>
        </p:nvPicPr>
        <p:blipFill>
          <a:blip r:embed="rId3" cstate="print"/>
          <a:srcRect/>
          <a:stretch>
            <a:fillRect/>
          </a:stretch>
        </p:blipFill>
        <p:spPr bwMode="auto">
          <a:xfrm>
            <a:off x="457200" y="1752600"/>
            <a:ext cx="3790950" cy="2486025"/>
          </a:xfrm>
          <a:prstGeom prst="rect">
            <a:avLst/>
          </a:prstGeom>
          <a:noFill/>
          <a:ln w="9525">
            <a:noFill/>
            <a:miter lim="800000"/>
            <a:headEnd/>
            <a:tailEnd/>
          </a:ln>
        </p:spPr>
      </p:pic>
      <p:sp>
        <p:nvSpPr>
          <p:cNvPr id="7" name="TextBox 6"/>
          <p:cNvSpPr txBox="1"/>
          <p:nvPr/>
        </p:nvSpPr>
        <p:spPr>
          <a:xfrm>
            <a:off x="457200" y="4572000"/>
            <a:ext cx="4244624" cy="1815882"/>
          </a:xfrm>
          <a:prstGeom prst="rect">
            <a:avLst/>
          </a:prstGeom>
          <a:noFill/>
        </p:spPr>
        <p:txBody>
          <a:bodyPr wrap="none" rtlCol="0">
            <a:spAutoFit/>
          </a:bodyPr>
          <a:lstStyle/>
          <a:p>
            <a:r>
              <a:rPr lang="en-US" sz="2800" dirty="0" smtClean="0"/>
              <a:t>Dreadnought Battle ships</a:t>
            </a:r>
          </a:p>
          <a:p>
            <a:r>
              <a:rPr lang="en-US" sz="2800" dirty="0" smtClean="0"/>
              <a:t>were faster than older ships</a:t>
            </a:r>
          </a:p>
          <a:p>
            <a:r>
              <a:rPr lang="en-US" sz="2800" dirty="0" smtClean="0"/>
              <a:t>and had increased fire</a:t>
            </a:r>
          </a:p>
          <a:p>
            <a:r>
              <a:rPr lang="en-US" sz="2800" dirty="0" smtClean="0"/>
              <a:t> power</a:t>
            </a:r>
            <a:endParaRPr lang="en-US" sz="2800" dirty="0"/>
          </a:p>
        </p:txBody>
      </p:sp>
      <p:pic>
        <p:nvPicPr>
          <p:cNvPr id="8" name="il_fi" descr="http://upload.wikimedia.org/wikipedia/commons/4/42/U-14_(WW1).jpg"/>
          <p:cNvPicPr/>
          <p:nvPr/>
        </p:nvPicPr>
        <p:blipFill>
          <a:blip r:embed="rId4" cstate="print"/>
          <a:srcRect/>
          <a:stretch>
            <a:fillRect/>
          </a:stretch>
        </p:blipFill>
        <p:spPr bwMode="auto">
          <a:xfrm>
            <a:off x="4648200" y="4191000"/>
            <a:ext cx="4495800" cy="2667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Militarism </a:t>
            </a:r>
            <a:endParaRPr lang="en-US" dirty="0"/>
          </a:p>
        </p:txBody>
      </p:sp>
      <p:sp>
        <p:nvSpPr>
          <p:cNvPr id="6" name="TextBox 5"/>
          <p:cNvSpPr txBox="1"/>
          <p:nvPr/>
        </p:nvSpPr>
        <p:spPr>
          <a:xfrm>
            <a:off x="3581400" y="1371600"/>
            <a:ext cx="5707012" cy="954107"/>
          </a:xfrm>
          <a:prstGeom prst="rect">
            <a:avLst/>
          </a:prstGeom>
          <a:noFill/>
        </p:spPr>
        <p:txBody>
          <a:bodyPr wrap="none" rtlCol="0">
            <a:spAutoFit/>
          </a:bodyPr>
          <a:lstStyle/>
          <a:p>
            <a:r>
              <a:rPr lang="en-US" sz="2800" dirty="0" smtClean="0"/>
              <a:t>The machine gun allowed soldiers to</a:t>
            </a:r>
          </a:p>
          <a:p>
            <a:r>
              <a:rPr lang="en-US" sz="2800" dirty="0" smtClean="0"/>
              <a:t> shoot 500-1,000 rounds per minute.  </a:t>
            </a:r>
            <a:endParaRPr lang="en-US" sz="2800" dirty="0"/>
          </a:p>
        </p:txBody>
      </p:sp>
      <p:pic>
        <p:nvPicPr>
          <p:cNvPr id="1028" name="Picture 4" descr="http://www.cottontown.org/Nimoi/sites/CT/resources/435.jpg"/>
          <p:cNvPicPr>
            <a:picLocks noChangeAspect="1" noChangeArrowheads="1"/>
          </p:cNvPicPr>
          <p:nvPr/>
        </p:nvPicPr>
        <p:blipFill>
          <a:blip r:embed="rId3" cstate="print"/>
          <a:srcRect/>
          <a:stretch>
            <a:fillRect/>
          </a:stretch>
        </p:blipFill>
        <p:spPr bwMode="auto">
          <a:xfrm>
            <a:off x="3446804" y="3048000"/>
            <a:ext cx="5697195" cy="3810000"/>
          </a:xfrm>
          <a:prstGeom prst="rect">
            <a:avLst/>
          </a:prstGeom>
          <a:noFill/>
        </p:spPr>
      </p:pic>
      <p:pic>
        <p:nvPicPr>
          <p:cNvPr id="1026" name="Picture 2" descr="http://scienceduringworldwari.wikispaces.com/file/view/machine-gun-vickers.jpg/31267081/machine-gun-vickers.jpg"/>
          <p:cNvPicPr>
            <a:picLocks noChangeAspect="1" noChangeArrowheads="1"/>
          </p:cNvPicPr>
          <p:nvPr/>
        </p:nvPicPr>
        <p:blipFill>
          <a:blip r:embed="rId4" cstate="print"/>
          <a:srcRect/>
          <a:stretch>
            <a:fillRect/>
          </a:stretch>
        </p:blipFill>
        <p:spPr bwMode="auto">
          <a:xfrm>
            <a:off x="0" y="1143000"/>
            <a:ext cx="3657600" cy="2438400"/>
          </a:xfrm>
          <a:prstGeom prst="rect">
            <a:avLst/>
          </a:prstGeom>
          <a:noFill/>
        </p:spPr>
      </p:pic>
      <p:sp>
        <p:nvSpPr>
          <p:cNvPr id="8" name="TextBox 7"/>
          <p:cNvSpPr txBox="1"/>
          <p:nvPr/>
        </p:nvSpPr>
        <p:spPr>
          <a:xfrm>
            <a:off x="0" y="3962400"/>
            <a:ext cx="3805850" cy="2677656"/>
          </a:xfrm>
          <a:prstGeom prst="rect">
            <a:avLst/>
          </a:prstGeom>
          <a:noFill/>
        </p:spPr>
        <p:txBody>
          <a:bodyPr wrap="none" rtlCol="0">
            <a:spAutoFit/>
          </a:bodyPr>
          <a:lstStyle/>
          <a:p>
            <a:r>
              <a:rPr lang="en-US" sz="2800" dirty="0" smtClean="0"/>
              <a:t>Tanks were armored </a:t>
            </a:r>
          </a:p>
          <a:p>
            <a:r>
              <a:rPr lang="en-US" sz="2800" dirty="0" smtClean="0"/>
              <a:t>vehicles mounted with </a:t>
            </a:r>
          </a:p>
          <a:p>
            <a:r>
              <a:rPr lang="en-US" sz="2800" dirty="0" smtClean="0"/>
              <a:t>guns.  They moved on </a:t>
            </a:r>
          </a:p>
          <a:p>
            <a:r>
              <a:rPr lang="en-US" sz="2800" dirty="0" smtClean="0"/>
              <a:t>tracks, not wheels.  </a:t>
            </a:r>
          </a:p>
          <a:p>
            <a:r>
              <a:rPr lang="en-US" sz="2800" dirty="0" smtClean="0"/>
              <a:t>This allowed them to </a:t>
            </a:r>
          </a:p>
          <a:p>
            <a:r>
              <a:rPr lang="en-US" sz="2800" dirty="0" smtClean="0"/>
              <a:t>move over rough terrain </a:t>
            </a: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linds(horizontal)">
                                      <p:cBhvr>
                                        <p:cTn id="7" dur="500"/>
                                        <p:tgtEl>
                                          <p:spTgt spid="102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028"/>
                                        </p:tgtEl>
                                        <p:attrNameLst>
                                          <p:attrName>style.visibility</p:attrName>
                                        </p:attrNameLst>
                                      </p:cBhvr>
                                      <p:to>
                                        <p:strVal val="visible"/>
                                      </p:to>
                                    </p:set>
                                    <p:animEffect transition="in" filter="blinds(horizontal)">
                                      <p:cBhvr>
                                        <p:cTn id="15" dur="500"/>
                                        <p:tgtEl>
                                          <p:spTgt spid="102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linds(horizontal)">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Militarism</a:t>
            </a:r>
            <a:endParaRPr lang="en-US" dirty="0"/>
          </a:p>
        </p:txBody>
      </p:sp>
      <p:pic>
        <p:nvPicPr>
          <p:cNvPr id="4" name="il_fi" descr="http://www.allworldwars.com/image/073/GermanAirForceWWI-03.jpg"/>
          <p:cNvPicPr>
            <a:picLocks noGrp="1"/>
          </p:cNvPicPr>
          <p:nvPr>
            <p:ph idx="1"/>
          </p:nvPr>
        </p:nvPicPr>
        <p:blipFill>
          <a:blip r:embed="rId3" cstate="print"/>
          <a:srcRect/>
          <a:stretch>
            <a:fillRect/>
          </a:stretch>
        </p:blipFill>
        <p:spPr bwMode="auto">
          <a:xfrm>
            <a:off x="0" y="1524000"/>
            <a:ext cx="4953000" cy="2895600"/>
          </a:xfrm>
          <a:prstGeom prst="rect">
            <a:avLst/>
          </a:prstGeom>
          <a:noFill/>
          <a:ln w="9525">
            <a:noFill/>
            <a:miter lim="800000"/>
            <a:headEnd/>
            <a:tailEnd/>
          </a:ln>
        </p:spPr>
      </p:pic>
      <p:sp>
        <p:nvSpPr>
          <p:cNvPr id="5" name="TextBox 4"/>
          <p:cNvSpPr txBox="1"/>
          <p:nvPr/>
        </p:nvSpPr>
        <p:spPr>
          <a:xfrm>
            <a:off x="152401" y="4724400"/>
            <a:ext cx="5181599" cy="1938992"/>
          </a:xfrm>
          <a:prstGeom prst="rect">
            <a:avLst/>
          </a:prstGeom>
          <a:noFill/>
        </p:spPr>
        <p:txBody>
          <a:bodyPr wrap="square" rtlCol="0">
            <a:spAutoFit/>
          </a:bodyPr>
          <a:lstStyle/>
          <a:p>
            <a:r>
              <a:rPr lang="en-US" sz="2400" dirty="0" smtClean="0"/>
              <a:t>Zeppelins  were air ships filled with gas.  They were used as bombers because they could move quickly in the air but where easily damaged by gun fire.  They were also used for reconnaissance. </a:t>
            </a:r>
            <a:endParaRPr lang="en-US" sz="2400" dirty="0"/>
          </a:p>
        </p:txBody>
      </p:sp>
      <p:sp>
        <p:nvSpPr>
          <p:cNvPr id="34818" name="AutoShape 2" descr="data:image/jpeg;base64,/9j/4AAQSkZJRgABAQAAAQABAAD/2wCEAAkGBhMSERUUExQWFRQUFxcVGBgXFhgWGBYaFRcVFBUXFBgXHCYfFxwjGhUUHy8gIycqLCwsFR4xNTAqNSYrLCkBCQoKDgwOGg8PGiwlHyQsLCwvLCksLCwsLCksKSkpLCwsLCwsLCwsLCwsLCwsLCwsLCwsKSksKSwsLCwsLCwsLP/AABEIALUBFgMBIgACEQEDEQH/xAAcAAACAgMBAQAAAAAAAAAAAAAEBQMGAAIHAQj/xABGEAACAQIEAwUFBAcGBAcBAAABAhEAAwQSITEFQVEGEyJhcQcygZGhFLHB0RUjQlJikvAzQ3KCouEXNGPxFpOywtLT8iT/xAAaAQADAQEBAQAAAAAAAAAAAAACAwQBAAUG/8QANBEAAgEDAwIDBgUDBQAAAAAAAQIAAxEhBBIxE0EUUXEFIjJhkaGBsdHh8DNCwRUjRFKi/9oADAMBAAIRAxEAPwC9cZ7X28K4F+3cVT7rgAo3kDOhjWDrU2B7aYO97l5R5N4T9aO43wdcTh3stoHETAaCNQQDpIP+1ca4z7PMXhmIW211eT2wxHxA1U+R+dA7kSnT0qFYWOD6/rO3WMWj+46MP4WB+41MRXzvax+JsEgNctkfsmRHwO1OeG+1HG25ErcCnUNv6jWh3CNfQBfhb6/tO2mvMtc4wftpTa/h2U9VeR8iPxp1gPajgrogsbbdG/Os5kp0tUXxf6flzHOLYa1R8fZD3TkEgnlVg4hxi29s926vI/ZYH6CgODWR4ifejTT+vKvVoWVSZ81rVcuEZSPURrwa7kUKwA5afjT20PjVdtKGhfOZBj0q2Ya2Yqev5yzSG4t5SJLJmZqYpW4FbRURM9ICKrvCFPUehigsX2ZtRtrrvJqwRQXErmVZ3ptN3vgyarSp2uwnP8R2ZugmFkciCNfyqFuCi2fG69SBr8J5/CnWN4udQGB9KSXbmYyTNewhc8z56o1NcJcxvwHiVtHAPhERJgH4+dWZwJ0PrVAXDzz+dSjFXAT4m89TrS6lEMbgyijqyi7WF/SXS5eA3IFQ38SACSdBVRF15zQfUyfvr18Q7aMxPlQdD5wvHX7Q/iXEQwInXy+6kT0QQJ61LawDv7qmPpT1AUSJ2aofn8ovKV6LdE3MMysQwI9QR8daY4Ps+9wArGU8zRFgBcwQjsbARRbsEkADU7RTpOyjZQzsVJ5RJHrT3hPZcW3DsZIp62HBqGrqrGyz1dNoCRep9Jzy9wYAgLr1P+1bns68TH51ebPBkUzE+tFHCilnVHtHD2ep5nODgMh1BHqDRNgL51b+IcGF2JMRSfHcHFseEk+Z3NMWsG55iW0rUzccRYVk1PawbE6Ami8DwksZ2A3qwWcKAOlBUrBeI2lQL8xMvCsok6n+tqHfDGdB8qslzDgiDWljBBaQK0qOm7CIrmDZVmNSfzrK243jCGyg7ee8isojuOZgdFxLPFe6b0lx+NVrbK+quCpAJ1BEGCNt965/jcFjMKS2Bvl037u9lZh/hfTN6E/Ou6L82geKpg2vOm8S4dZvLF22jj+JQY9DuPhXPsF2Gwd58USWthcS9tMjCAqLb08QM+ItrVef2oYy14MVZhuo8BI9NQfUGtuC9scKAQ1x1z3HuHPbiC5JjMpYEDQTp6VyJTOGxHNqtRTF6YJ8rGMOJ+zZP7nEhvK4v/uWfuqv43sbfTxFFcdUIb79fpV3wXGMNcP6u6jnyYH6f7UwAB6Uzw1M/CZi+2tSv9QA+onJ/wBH3UOguITyhvu50U3H8bhYJJhjALKw8+eldVsoBtSHtbw83VUbRnA9SoKn4MgNCumscNKn9tkplPvcfQ4ldwPtGv2/E1pG8x+Qq2cP9stgwLttk9NR/q/OkWFsJiLYLIDI1kagjQiRB0II35VmJ7EYd1950J6eIfI6/WtehVHe8Gj7S0T3DJtPpj/zb8p0Lh/bzBXfdvqD5kD8d6cWuI23jI6tInQjauE4vsM41Rlc/wApPT4/Gk2FfGWjI7yNdQM4hTBgiZXlI01pBpuORKlbSP8AA/0z9jYz6VL1V+0eP0jrpXPcD7TcWihCLTgCIZCGHxVgfnWYj2gLcYZ7BQ7HK5YfDMJH1o6D01a7RGs9nah1207fW0bla27qKV2u1GGJjOy/4liaZWcfab3bit6MK9MVqbcGfON7K1dP4qZ/DP5Xkqiiha0mvLSgcvpUyqOvwoi3lFhNmG5kJtz1P3Vr9nmjDY00BrFwp50G6bsv2giYYTrt5U2w+MFtYUGY5fmaiXD9RI6V6yRsAKBjujEQ08iRMr33yxuZOnTr1qzcPwYtKFH+wobgWDHvnc03vrIipa1S52jiehpqG0FzyZ4Lo35VqMUNqAuMw32rQtzqfZK1qYzGbYkDnXi4oGlRuivUudDXbDN6gPEa3b4Xegbjq7AbxUF5iajt3ApmiC2gFweY2VQorGvgUubFZv60rRixpe2NDAcRomJB51uL69RSM2zWKDyrRTnF8QbHYIsxM7kmso5LfWsp9zJdiwazwK8dCpFe3Ozr9D8iauYqt9pO2lvAsO/tXRaba6qh0ncghTmUjzEU3xDRH+n07d5U+0XBgMPdLJmCo7Qy7QpMiq9wv2a2L2GtO2dLj21ZiG5nXZp+kVbO0HbPCYvCXlw95Xd7TqqGVclhEBSNf9qMwLAW1UbKqqPgoHL0o9wqcxG3w42qSMznPEfZJeBzWLyv0Dgo3zEj7qB+w8Xwg9xyg8lvD6Sa64pqWKW1FY4V2Ye9Y+onJML7R8TabLetSeglD/KZH3U1x/bZWW2TbgGT4nCydQRoDtIPxon2q4mEtJI3LEESdiAZ6e98xXPUxIaw9l/fDd7bbzgK6HrmABHQoORNT1GqIwCtPV02m07Ut7pe/a5t/DHp4xft3DctqrWmJJTeJgsQ2++vx2pvwXtrbvt3d2UafDOqtrtIAg+ulIuxF5Wuql0Sjtl1JAAIIJ02gkGfKtuJ4BDbe4pAuIjAxIkfvdDKqwI6E61i6t0NmzG6/wBl6Y0BWpqRewP878d5YOKdoENxbAzZXQs7rsFgztqFgEzpOkbzTjhOFOrkASAFX9y2s5F056yfWOVcr4bxAWWP6uQ4AMMRmAZXiIPNR051eMH7ScO2jq6fAMPhBqtNSDfdPA1GjKhRSBPnLFxPgtjEj9YsMJhwcpHxGh+Iqu4j2ftl8N1T/iUr9RIp3gO1mCubXlno0j6MKsOF4vZt+J2BWYGUT8YH30NTotmVaPVaumRTW+exF5zi57OMcVDCxnB2KsuvwYg/SkmM4BiLOr2btsg7sjKNPMiK+k1xKEaEVjupBB2OhFSGl5T3U15/vAPpj9Z8z4TjN9GMMdDz1B58/wCtae4Lt1eUjvUVx8VJ+IroPBexuDv2nvXbQJvXr7gqzLCd4yIAFMRlQcudB4/2TWGB7l7icwGIceXIH61xFQH3Y4aqhVXbVN/UX/UzzhHHLV9R3bQ0S1tj4hG5BgBx5j4gUye5FVr/AIZ4y0Q9m5bZlII1ykEeREHpqeZphw+zjUfLirLFT/eWwGC/4hbkx5xpTqVcj3ag/GeXrPZyH39Iwt/1Jz+F41t4mpO5mjLHAn02ppZ4FA1b5CqGqKJ5VOi7ciKbLt1qcXmBmZ8qaJwZRzPpU9rAquoGtIaospFForu41W057VrcIiKNucIUknrrQ7cOMwKwMs0q/cQFh1r1FM6Cm9jhqrqdT9Kkt4YTNYagnLRaLEwrnlUVzhjzT41lB1T5RvQXzlfTCuOVSNdYaRtTkioMRhgRAoupfmZ0iBgxTmJ+NeotMPsGleHB1u9YPTaDVlErhetZXbhCCRomInTY1pibCupVxKkRFY6g6f0Kmw6kb/OtIhAkznnEPY1hr7FgDanUFCAR6qQVb10PWd6VX/ZRjsMZweNDD9y4Cp+B8S/dXXGNCkBzIOo03/Cg2gziBxORX+KcYwf/ADGF75RqXtjNp6pOvwFZhfa7Y0FyzdBnXKRp5wTr6SK7AbZjzpFxPs5axBi9aS5P76gkejbj4UQB7GJamgzb6TkHtA7S4XFKr2XYuq5YKxEsDJ3B0z7GZiqhwq5N0Kf28yT0LqUU/NhXXe0/sbwi2nvW3eyEUu2udQFBJIVteW01Ssb7JsZaFlla273iMtuStwHLnMyMsKBJM6fGlstwfnLaNXaAvlEnCiQDyZTlIPKP6NZxHiGjAEaiOu8j55Wb5UV2j7O4uyzu1m4qvGYgZ1BjWWSQOevOq4tuWiQD/EY+dJFO53GW19V1KK0RwMn/ABDMBem7bmB40g8h4hqfLn8KufEeBW9DcQQVXKR0iSwI97QHXzFU7A8OfNMZo1GR1+h1jSd/KrPwp1WD+s8LLoxnXfwqYG676bUmvyLTzETrVkRfMcfeC3OzGGKgm69piAdV71NTAmMpHXQtGYdRWlrspiLbDuL9t5gg27hUGTAUkiFbyPWi8cxKGXDmQQe77sxAGsEgyAh5c6m4H2duXszA3LUAFHVLhzGZ0yjUQJ3GsedUAljsGZ7lfS0Ep9VyVB7H1xbvJLfF+MYU6q7J/EgcCOpT76Ose1u8P7awdOanb1Bjn50ywuD4paPhZMQv/VhD5cwR8zUHaPGM9gricC1tnKL3gC3VGZ1Bhl1BiYHOn7SOLj+fL9J4BpEn3SrehsfoYV2W9o+CRLVq5cdVRVUlkIGg5xMSdfjXSuFcZw+JXNZupcHkQSPUcq5mexXD8XJsuykb5TOWdgyOJHoYpdb9l+Iw9wXcJiFDoZUkMh05GJBB5g6Vh3nPMBSqHaQQfnO1G0teFRSLhfGLzWl79FS6NGCkMpI/aU9DvB1HnU5x5NFtJhGso4hr4qAYr2zxJTvpS4XWO3PymprfDmO4iuK25mLUJ4jD7avWvP0gnWh/0f5mRvXlzBRtrQACMLNCWvg7UO2NEab1F9nY+lajCNO1FtWDufym9vFmddaJt3560McIw5VA2JdTAHzrtoPEIMRzGc14zUqGMc9P6+Nbd455aUPT84XUjA3B1rVMQDpQOQ+dbrhfOK7aBO3Hyh4NZUdoGN6lEdRQWjLzS5cCiTXtSFhWUQEyL/0sVEmD8K2w/aqySQZBG5jSq6zn+v8AvQ3cSf8AtV3SE8vxRHEuf6asts/31rb4vamJ+MffVUFpo20rFtv0oekPOF4lvKXEcUtdfpSXtD2qFkBMPbW9fYSFLZVA3LORJAgE/wDcArfHXMMf2jv2buPuIctxrq2J3KKshQk7SFn4CgdAsdSqs54nQeIdt1vYU28Sosv36JdVW7wMlsDEHu9AWzqothYks4HOnXC5e42KvnLecZUtZgwsW98mYaZ2PiYj+Efs1yPg9y6xt4y/avXNWIZVV00lcxVYZSIGuu1XTBdq7FyFFxAf3Se7Yei3chP+UGhUr3Npr1Teyi8td+0jlwWMOCv80g/f9Kp3E8FbvDBI6q5LlmlQZW1acEE7wXKaeVOxiF6wf4gVn0zRPwqr4njn2dyIDODcRBMA946sCTyGXL8/UhiKqjnEmZ2qsAozN8V7M8I8lGey3LKxI+AaflpS0diMXZabN+3dHIXUIiNRB118wRVi7NcZuX3vWrqItyywBNskoyksARPOVPkasIsHpWlKdQXtMZtRRbacETnthMTYYvf4ct3zttnAiPdTUU2wftDwqhUdblmIADJ9PDMR5xVw+zHpUd7hy3BDorj+JQ3/AKhQCls+Aw6moet/VufxP7wHA9osPd/s71tj0DCeuwM8qzi9rvGw4BkDEI//AJa3H+9RQHEfZ1hLpzBO7bqkD5qQR91Kv+HeLtNmw+MMcgxcAdAQcykV26ovIvAVU7GXy2JPn1pnwwgEzziqDgcfxHDA/aMOt1BqzWWlo5lVJM9cpAnkauWBxAuIrpOVhOxUjqCp1BGuhod+75RyKVN49a2p5A/Ch79hN4igb3FVs++d9AOpgtHQaDmRSTEcSuYhoEqqkSq+I6+6GKzk11O5A6Uq9u8pLAjiMb3F1TN3QDOBpJAUaxJ1zddY5HegMOl+/IMjM5LMWYAKRshiFGug1J10WiuF9niyg3AAsaJBBBGx1nLpOsyAxECtrvE7Nm4bPeDP+4PeA0gwNtx864kdzOsQvEccOwC2rYg5mgAtEZo5xyr25cFLsLfNweEMNtxE6T9NjW+IwpUSSIG5nb1rgom7/lC+9AqVL460nRgxhTPOpfsbdPOt2CYH8o1Dg8xWpIOhigLOBYakxUGKstv1+dZtF+ZpY+UZNaSdIrUsIpGzV5nPU/OmbIG/5RsL6g1uMSvWltuwzbVt9mYVm0TQxjLv15EGh8Rf0kQYM0M+FYD1qB0I5VwUTCxkj4hmMliPIGsryxhWbYV7R4EEKTA1MDWKzP8A1FH2uGEnXb+utEYfhJkZthTjUUSAUXMUknzrFc1Y72EUiNqjTAIKDrC0d4Yg4MS5T1PzpHjvZ5YxOIF584OmdQYS5l0UuIkmNN9auzYf92o4b+jXbwYQpsp5kOE4UEEACBtoABHQDQVriez1m4IuW0cdGUN99THEsK0fGGhNzDsola4l7MsOZ7h7mHP/AEmIX4oTFcz7VcMfCY027t43sllGDlQmjToQNyNRNdt+0k0i7R9j8PjntvezBk8MowGdZnI8g6TJ0giTS3pXFpRptQKVQP5Rf7HOFM9q9iXWBddUSf2hbzFm9Czkf5DXRfso5AD4UssY7ulVEVQiAKoGgAUQAB6VIOKt0rVQqLTqldajl25MOuYIGgccFXc6+VQ4jHuwjb8aBvOzammKp7mTVHH9okiXQTpTLDFP2iPSkoEcqHxvGRbGgJOgA21bQRPvRufvonGIim+05llxWJsqusAeXLnp1pXjOOnIwtrkUCCT740mCg93pqZ15VW8Wpe82t2c2SM0KsKWzZWBBGaBGg5gTrTSxZWJfKxzFtBAE8j+9G+tIKX4lZrBZWeI9prdlWFxu8d2VyqAZlM5wBc1A2AiJ1qr/wDEjEZ81u8yKrBxbyHJ4R7p1jKY103Jp9xHslZJ7xbhW65J7sKG99i8KJBA9dNzVYx3Zs4ZQ91ApckIoMliTqCInrygczrNKC3ez/aeiG06UQ1P3ieb3v8AhkCW3Be0y8tnu2YSQfGBcLCSToxDTvpIOhofC9qrNhVklwJzaXIdpl3uk2/FuvkBEUJwPsq+ItrcW4LanTKbeYqVJVgSGidN6OX2ZFpz32MiJW2qkdYJJ39OVVmmgGBPJ3sxO4mWjCdqrmZT3aizEyjgsRGhUtAimWExSYm4bqPdQBWRkbLlI0MbHmOs+I9ar+A7JdzbFpLjFBtn1OuvKAB5U6w2BCbM0BcuWfDvOaOTb61rhLY5iqT1VYhsiNsBcVRAGp3PM0Z39JgYrbvT1pBS5lS1dotaNjiAN6gv4lWGtLGJNagV3TnGsT2hDssdTUduAZqKayaZaL3mMbeKX0qRbgFKprM9D04XVjP7YvX6Vt9tQcx8qUZ6zvK7pid1zGZ4oOS6VlLO+FZXdMTOu3nHa3T5/GpTiQN6WLiyRAry5c0k/fXWF8zOoe0ZNigajOKApX9rFePigN9K73ZnUMObGmdq9a9SpuIqOdanii9aL3YG8xg1ytIoD9KLzoizxJNNa7csy94QErWKx+JW5jMJ9aEbiyTArN4mmw7w7LW6pQDcUXlUV7tBbQEu6qBoSWAg+c7V28TsXxGZFRxVcv8Abi1sguXT/ArEfzAFfrQ79r7uZVXDMCwJBuOFGn+DMaW2opLywjhRqNwplmuJWgtA7/8Af160gtcbxB97uR5IXc/OR91T3OJuBy+78Z+lJ8dR8/zhHR1fL7xo2DULoAOgAA+NI8Vjc57uyrLIzd6yMFhTkuqk7uCGImF8zpXnD+0b3EzZbcSQV7yeZBEqGFTniNrnbKk66QR+E0R1dI432g+GdTcpeKOLYtsNaRrFvNcc5TdZWlTlZQ90szFpmROmgHkZeznZxLLd9dbvb7CS7LBE6+cRtGwor9JWmJClpUwZVhBieYjY17bkxGs7ajX061Sr0yPdMmd6gwwj6ziViBAHwFSHFr1pMMG/PT10++tbmHYGO8XXzPPqQsD50JaHeoe0c/bVrz7aKQYxWtmGu2wx/Zz68t9NNxv1FBXMdFwW+8Bc/syduo0oOoDxMLOuCJazjhXn24VWXVhvcX4En8K9B/6i/X8q7f8AKKNUyyHiC1r+kR0qvMp/fB9A35V4GMe8J5e/+VdvmdVpYvtw6Vr9uHQ0ns4cke//AKT980n4rj4uixauhrjaf4T0MTr5fedK41QouYSl24Es+K45atiXbL0HM+gGppbZ7Xq7EKjREgkgTG+gmOtVjD9nrlwOztHduVYauxKtbRjyDf2qka6imN/hi2GQB1bVgY0gglCPlBqVdWxqKCMXzHPTYISOZceL4hbGHt4jxMj5M0boHEz5wdKHGOVgCDIIkEcwaIvobvBri7lEcf8Alvm+4VUezN0m0ywTkb6Pr94aqhUK1Nhl1TTK+h8SnIIv6G3+ZZDjR51lL2mdJ9IrKovPD3mWZ8cANwPpS8Y1mkqZ+NEYXhFyPGcxJ+A+lHJwUooywT8h8KhyZ6QVmiK6jwWIPrNBqrOYkDzZoFMeP4e4xW2qyZ1j08qX3uyOIRQ2UHNyBkjcyeQoWLDiIcG+BeFDgOknEWh5K2Y/hQt7hB/fuH0tr/8AZSrF2rltirggjQjnQ1nC3LhOXRVEszEBVH8ROgoRUI5ESWUm23MdrwcDdbzepC/ga3bhnSy/xdv/AGgUgDWkPjvK3lats/8AqbKPlRGE7UGzcmzmiIHeSd9/CrR86zqDkmcNo5GIxfBEH+zKn4/iawWXH7JoW/21xDiDd08kA/M/WhTx25OjK3qI+FYXPacWTteNla4NlND4fhdtGzDDoGJLZo8UkyTJ1BJ6UCO0NznkB81atm7RXP3k+Ct+NCWJwQIa1QhuGMaPZO5W5PXek3aLD3RaFy2Hm24dpUElNQ8EjQwamtdoXO7qP8hNe3e0TRBysCNRlYaEajXyNJ6SDO0ShdawIJY/ae/b+R1I5Ekg+YBMQa1/SMaTHwj/ANMUrwHF3VDbyqe7EqSgY5J316fjT7CWLD3e7uXlBVLbOEtL4WulQiFm0BOdfiYqYaTeSEH3lDaqsDZSD+H07yl8B4h3eMu220W4zMskgEgk9f2l+oFWXGcVtKbZzgjPDQslZVhOoJOsDf8AaqL2gdnLFqyuIw7RdssGIZ0JKzyVRGjZTpymqviQb8v3lm1beSAbraAzA7tZIynTXXwmqm0ZdwSbYlAr1NoIt846u9pjbxDjK7WnUFfBlIdVGfVYzSoJidMsUFf7V3MxCWtGZcpaCYOVTME6kx8DSbvFChmvZXXVAlmfGkssvIkZoMjcGnHZ5MO18P3N65lUXRneUPiQOh2AA8S5i26gmqBpKYIv5TOq9pZMNxstbhL6Iy5M4JGZA7L+8QNmCzqJ89KhxXGruTDAG875mLLbIaUAZVZohSfEh2H7e1C9pcZgLl0vbw6lk16WiQNgP7xtp2TSTm/ag7Qcbd8JhGZ2BbvgwU5FOVoXwrA0BAHQAUChVJAzALgAdyM/tH+MwXfAd4iW7pZWhipBmCQrGWzZQBtvEExNCuMNYZs94sQTIHeAKw0lenPSY12FH4cLbL/ZO7t4u9hcLcszlWQy/rhbLeHvDE+dZxfguLxWEw5uWg+MF17LmUzFAHKM5UxIgH09aeK7gYEQ9K4xiAPxSyIy3L5UkeH4E65gSBoNZFa3e29lYA0AHJSSfnOsVYuHdj7b20IKhrmYWwbWcMtvMP1zkEgHUxIAJEaiqvc7IYQENdx1uwrQwtZc9xZ5HXXyMaiKJmqqLkj+esSKV7XBzC7ftGw6/wBzcaPMa/QVKfanZ5YRp/xgfhpQLWuCWyc13E3j/CuUH0kL9DXlvtHwtP7LhzXDyN5/wJYUgs3JMeFAEmxXtPLIypZ7skEZswLLykecVXcPwu67C5ZtXiymQQjNryiAasOC7cYlv+Vwdi2o37uwXK8hJXT50RjOLcaZFKpiHFxQym0qBIYSJKajrrS297zM22cXiBMDiczBkuFw3ikEEEgGG3iRHTlR1rhrxlNsEEHcg8uYbf0pDxHs7xXv3ud1ijcuQzNbF3UxABYbwAKls9l+MXIDd+o/6t9l/wBJfN9KHwxYhgYzpC2TOp9nMeq4S5bu5hnLgDKT765SD5zPz86X9icB3Ft86lmdljKMwAUaa6bkmmfYTsqcNam4Ve44XNEtBE6528RJJPwirTawiqNFA+FWOLvuJj6LOlA0Rwbc/LiA2rYI2A8iINZTE2xWUW6J6QkGGJO8VORVfHGDoBAnTQa01s44AAMwnpNMKERSVVM8wXDobMYpiDUC4pTzqRbs0JjVAAsIn7Q4G1cHjALRA011/I1y3jHZ/EpnKsz211MDKI81GhiuwXMIGYlta8OGQjKQCsGRy6EV3u95O9Lc15wvDcQuKdZ/ln76Pt8UY/8A4X8qtHbDssls95bULbjXWAPTnVLuXE5Ow+JpR0wIuDPOqKVbbaPLGIzaAifMIfvXSpn4QSZzZv8ACBA9SBVaXFMDpcP1/Gj8JxS+xChgZMe6DGsTAE+dT1NOwzeGgBwRHDYJgANNNpWT8zQ9zCuOY/lAre02L5hCPJrZ+k/Tep8OzNcCuNOfh+6POpCCDzeHsBxYxbeVubUI9wc5NXrBcKtAkqoLc9Zj4Gj7XArBMlEJO5gfU0W1z3hjS3nN719kNu64ARTkaW1ZLmjCPLepsd316/xSCFXvMLmMaKCVW3OUyF21BEb8qvuOwVlQQAFBUoY0kMMrDzEGuU4lcVZvM9lyjwLVyW0OSO7J5GUA/lNN0jCmSG+vaekqf7dr8flCsf2JxaWSXRSTCgBXZj/EC5I6kkRVdw2CvqXt+JLlpTcjNkbLoWgz5q2/I0VirmPxai003QPGAGHIETqYGhrTh/CMRh7me5ZIRQRcnKRkbRiQDqBpt0qypVpAWUi/rCpXPeaXsa6Iveu9wt4gpuZxoR7xzEry89604feuvbuoCQrA3IXQDKQLgHSUJ/kqLi3Arttv7Mi2zEIRENMkCZ1MA/EGieztu4ty0ygtmBJH8M5WMTqNdqGtUUrdLQSAvJj/AIDxzhluyi3sG1+8J8RbwEZiV0LRoD+7TTF9ru5Vb2Hw1i0HZrYVlDLbyBGzKNACZ1NJuIcKWyGZLUx4Y8UEkkhknT3In+JWjendzgwTDojJcP8A/Ra8Iyqf1wQXNZBBy5I13OtTiqDxxEkNutJeI4e3iRhLuKcW0vYZ0S4kgJdVjlNwR7oLMIHKKix2FbB8MFjvU758T3o7m5OVDbKliyxEx/q9Y3xHZ5TcQrZYWlz51NxTqRooVcQYAbpHnNWvhfA8IACtlA25kT6jxE0Sh2wBBuD3EqfC+2V82zbRLzMZzC0/hYncwEJtyTrlPPQClbdjOI4l85sMpMe9FpQAAAFDGYAAA3rrti42wAVRsAIHyGla3sWVPlVfSZhZjBCgZlD4Z7G20N+8o6rbBY/zNA+hpvh+w+GsXMpsB9dC5ZyY57wPlVysXZE1u4zVwRV5ENlvxF2KQ2xbKq7WhJYIFYg6AHIYZlALe7J20ongDI2GtC2wZVRUkfwAKQeYOkQelE93pXi21UkgQW949SNiep899BrSyucSoNjMnO1AXrKZwXPkBWXOIQ0H5VB3ZuPm2G00wLbJiy4PEYYV1ggcjRIcGhbNkIIG1T2bcChhi8lIrK8rKybKQGAE6A/WvMPdOYEb0gXiTMw13p7gLgEGAfOvRZbCeDTfecSwYckiKPsqRuaU4biQmDpRq4oHmKlaemhFoaXqIPHpUD41RzoG/wATEHWazbCZwIi7WYFLrZrhzAbAAD1mN6p+I4KogwBPLUQOVXTF2s+9B4jAR5mixaxnn1FLG4irD8Bs5ACJO5YHXnAHlr8YqVOFZMqqPebUidfLXyoyxwp2YDlzNWI2YXLvOnp6VPUQHkwkplhmJzgLSqdCSdDMELz8NL+7gmBI5eXXand/ChYgb76z8a0TCpPiGnlvU7U1PAjDTPaAcKxbAyxhAfUsRyX8Ty+VMP0nIlyAN/661X+OYkoQwWeQHQcgPn+NQ+K4gDnL5D6V5VcPTbOBKKdQAbeTG93tHh5ALg9fCSP8umtVztBjbDFWQqBMOPdkDxAmYGhEejUWOzygjvL9tAdYzoXPoCwHzPwrW7wDDsrIBmJUiX759SIBAt2wn+o0aLwSxtGI9S97CS8K4hh1RRb7qWC7KMx6AwJpzdwJdDmtAKQZLBkEEQdWI3BpFwm2cLZt27l+6pIAPdWoWRyLsVHTeJoTjmGZ7bPZuOVUFnZ3tmABJIRDvvuaWaCFrlvyh7iMWi7EAKbeGvF4tO1xXtqLgZFDLlEkEGGWSdiD1obD8Vs4RybFv3vCDddmeJLQBbAUak7eVVwXrbMM2eOfgQyNeU08wfFMAglhdYgTBRQJ35NH1r02TYLWJ9JxBY5h3D+LXLty5bVNLwDD9xSAQ2XORlnTmOemtQ8Zv4hHKG5DEg6sNIgKxyudoG45CtE7X4m6Mtn9Smo8BYGI0zNO8zsKWPYYHkeuvXrWCmL3a3pEuw3WvHWA7Q3EAVr2aBGpBAj0G3qatPC+MgMCzJtyZTp6A1zk5l1GhqXC4nMoJMFTBGnlH5fCr6VUqJG9HO8TteD7QWiJLRWY3FZ4iYOsflXN8BdzAEHX6/Suj8JwxyKG1gDf8+dUG3InUqrOSp7SfBY0jStzjSrAkmp1QVDimQDUgChxHG9o1sXcwrzE2WMEHY7TuOdVOxx1UaO9keWoq0cOxouLI1A0mlMLZEdTqrUx3gF7Du16QsqCOY+6niIIGkUp4xw8mGQSegMbUqwPaNwxVzGukjTfrRW3jEDqLSazd5bctemlL9oLKrJceUaz6ChG7VIQxXWNuU0vYY46imO8sVe1UsV2uC7H6V5WWMA6ukO8o32noKnTibDnpVfXiwJ3ievOvL/FVXd1B6T+VeqbTxRSe+BLInFGH7VGpxwgTm+tc4/8SMW2UL8aMXjIj+0X/V+VILpKPD1ll0xHaBjsYob/AMROoPunnJWTVOxXGo/aB+f5UA/GGO0UJqKIS6aq2SZ0S32xPPKD5aVLhe0CFpZgPU1zJcQWMltT5GjLTLzc/I1HUq3GBH9Jl5M6mva6zyJ05xofxqde1VuDAk/LeuZYO94tSSIMbiDGh3P3Vs3FriMp7skLIIy6P/FJaflFQlqhNgRCBfzE6EeJO/7Qk+X+9CYnjahsmbYakA6sDBPPzgeVUrAdq3DMbaksNVzBQFJJiOZ5jWdBQv6WxIP9mvpm/wB6ECorZt9ZStBmU3NpYr/Ghmze/GwM9dazD9qAc3ggKJmR19Kqq37smV0PLMKmtXNGUiCwj1+O1DWpB8tJVBTiWG52pyiQpPoQKzA9rVuPkgq3mfjSN7Dz7p+a/nUN4m3FwrqhBBIB9RodqV4emcW+8Yrt3l6TGnqCDuNwR0PWkmLwJTMLc5XVlZP4WBBC/PbyFNTcUCSoAIBGvi1CkSB7u509NqDxHF7YG4BHnm+H9CpKRZTa0oqKBycygX0e1d1GVgRIOgMRO+4O8edWfF4lMabaiz3aLJdwCpuHZR8JOvkK8xfaBToULAH90kfDTSo07QW51Vgf8Jr02d3sQuYJcngRzhcNkGVbfgXkFP31l2xmP/LuD5W3M+e1Km7QDkr+uU1NZ42SNm+R/GpOk/JH3k5A7zTG8KkH9W40nW2w5xr9KX4fgtxQ7hWCyFAynXQtJjYiBp/FR2M4hOw15ffQNvit5PdbTeCdPlOlV0i4m0yMjtCeH3nVgwjqNR+dXHBdrngBjI568vhXN8ViCZZYU7kDz5ivcHxIz4mkdNta9GnVsMiLeg3xLO08O4oH3MfGvOJXrbDKYI+7zB61zvC8XBGhqUcVbbN9aoIU95MKrjBEbY7hy2yWVxl6M+o0mCY3qbA9r2tIqW3QBYkQWza+M5ht8qRlrd5x3pY89HeOQ1APlyr3ivD7CL4AEbQRnc9YJloFSVEa9lMYjKPeGDLZjvaKZy2mAGssJJ+ANC4XNfAa3L8jpEGBIkxNc5tso0Hnzn5VcOxHaNbSsjNEtOuwECaVTZlfMOqu/wCM4ltHZS6R74Gg08+k0v4lwi7YQs5GUcwZnpNWixxhCJDDad+R2qrdu+M22VVDSV8RA2Ejn57c6Y1QgZM2rQpBLrz6yp47i5Daqx6RH51lV7G42Tz+FZUwVmzBTSgjIiu9fJocmsrKvbmesBaazWTWVlZDnqitkcjYxWVldO5ki41p5H1rd8e0QIHpWVlLKi8HYvlNbeNcGQxo2zxW62haR6fkRWVlEUU8iYaam9xGfD8Oq4e2YBZ3usTz8MW1A6CCx/zVIx0rKyvNY3Y+sq/459DBc1EcPc96NviKysoz8JniiOGJH7vyP/yodnzgCFEkCYnn5msrKn2i14a8yY3VKhik+RO245UHcxiDa0vzNZWUqmLmU1AFW4EhOPQ/3S/M14+PXT9WPDMQSOVZWVSUAkd7meDHBt0+pqPvV1OT6mvaysIsbCZaatfEe6KWYmCdhXlZVFEZjKfMHunKARoZqO+gyq4EZp05AgkafLasrKrEsEyzimGxpxhkzAHasrK3vE1wALiRjHOp0Ma/H51BieKO2k/71lZQmZTpqTxBRe1o7C2ydmIr2spdTC4jwoLAGN1R4B7x5HnUTYeRqza+Y/KvKyvP3memmjoc7Zp+hrZ3L/zD/wCNZWVlZ1n85WNNSt8M/9k="/>
          <p:cNvSpPr>
            <a:spLocks noChangeAspect="1" noChangeArrowheads="1"/>
          </p:cNvSpPr>
          <p:nvPr/>
        </p:nvSpPr>
        <p:spPr bwMode="auto">
          <a:xfrm>
            <a:off x="63500" y="-833438"/>
            <a:ext cx="2647950" cy="1724026"/>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4820" name="AutoShape 4" descr="data:image/jpeg;base64,/9j/4AAQSkZJRgABAQAAAQABAAD/2wCEAAkGBhMSERUUExQWFRQUFxcVGBgXFhgWGBYaFRcVFBUXFBgXHCYfFxwjGhUUHy8gIycqLCwsFR4xNTAqNSYrLCkBCQoKDgwOGg8PGiwlHyQsLCwvLCksLCwsLCksKSkpLCwsLCwsLCwsLCwsLCwsLCwsLCwsKSksKSwsLCwsLCwsLP/AABEIALUBFgMBIgACEQEDEQH/xAAcAAACAgMBAQAAAAAAAAAAAAAEBQMGAAIHAQj/xABGEAACAQIEAwUFBAcGBAcBAAABAhEAAwQSITEFQVEGEyJhcQcygZGhFLHB0RUjQlJikvAzQ3KCouEXNGPxFpOywtLT8iT/xAAaAQADAQEBAQAAAAAAAAAAAAACAwQBAAUG/8QANBEAAgEDAwIDBgUDBQAAAAAAAQIAAxEhBBIxE0EUUXEFIjJhkaGBsdHh8DNCwRUjRFKi/9oADAMBAAIRAxEAPwC9cZ7X28K4F+3cVT7rgAo3kDOhjWDrU2B7aYO97l5R5N4T9aO43wdcTh3stoHETAaCNQQDpIP+1ca4z7PMXhmIW211eT2wxHxA1U+R+dA7kSnT0qFYWOD6/rO3WMWj+46MP4WB+41MRXzvax+JsEgNctkfsmRHwO1OeG+1HG25ErcCnUNv6jWh3CNfQBfhb6/tO2mvMtc4wftpTa/h2U9VeR8iPxp1gPajgrogsbbdG/Os5kp0tUXxf6flzHOLYa1R8fZD3TkEgnlVg4hxi29s926vI/ZYH6CgODWR4ifejTT+vKvVoWVSZ81rVcuEZSPURrwa7kUKwA5afjT20PjVdtKGhfOZBj0q2Ya2Yqev5yzSG4t5SJLJmZqYpW4FbRURM9ICKrvCFPUehigsX2ZtRtrrvJqwRQXErmVZ3ptN3vgyarSp2uwnP8R2ZugmFkciCNfyqFuCi2fG69SBr8J5/CnWN4udQGB9KSXbmYyTNewhc8z56o1NcJcxvwHiVtHAPhERJgH4+dWZwJ0PrVAXDzz+dSjFXAT4m89TrS6lEMbgyijqyi7WF/SXS5eA3IFQ38SACSdBVRF15zQfUyfvr18Q7aMxPlQdD5wvHX7Q/iXEQwInXy+6kT0QQJ61LawDv7qmPpT1AUSJ2aofn8ovKV6LdE3MMysQwI9QR8daY4Ps+9wArGU8zRFgBcwQjsbARRbsEkADU7RTpOyjZQzsVJ5RJHrT3hPZcW3DsZIp62HBqGrqrGyz1dNoCRep9Jzy9wYAgLr1P+1bns68TH51ebPBkUzE+tFHCilnVHtHD2ep5nODgMh1BHqDRNgL51b+IcGF2JMRSfHcHFseEk+Z3NMWsG55iW0rUzccRYVk1PawbE6Ami8DwksZ2A3qwWcKAOlBUrBeI2lQL8xMvCsok6n+tqHfDGdB8qslzDgiDWljBBaQK0qOm7CIrmDZVmNSfzrK243jCGyg7ee8isojuOZgdFxLPFe6b0lx+NVrbK+quCpAJ1BEGCNt965/jcFjMKS2Bvl037u9lZh/hfTN6E/Ou6L82geKpg2vOm8S4dZvLF22jj+JQY9DuPhXPsF2Gwd58USWthcS9tMjCAqLb08QM+ItrVef2oYy14MVZhuo8BI9NQfUGtuC9scKAQ1x1z3HuHPbiC5JjMpYEDQTp6VyJTOGxHNqtRTF6YJ8rGMOJ+zZP7nEhvK4v/uWfuqv43sbfTxFFcdUIb79fpV3wXGMNcP6u6jnyYH6f7UwAB6Uzw1M/CZi+2tSv9QA+onJ/wBH3UOguITyhvu50U3H8bhYJJhjALKw8+eldVsoBtSHtbw83VUbRnA9SoKn4MgNCumscNKn9tkplPvcfQ4ldwPtGv2/E1pG8x+Qq2cP9stgwLttk9NR/q/OkWFsJiLYLIDI1kagjQiRB0II35VmJ7EYd1950J6eIfI6/WtehVHe8Gj7S0T3DJtPpj/zb8p0Lh/bzBXfdvqD5kD8d6cWuI23jI6tInQjauE4vsM41Rlc/wApPT4/Gk2FfGWjI7yNdQM4hTBgiZXlI01pBpuORKlbSP8AA/0z9jYz6VL1V+0eP0jrpXPcD7TcWihCLTgCIZCGHxVgfnWYj2gLcYZ7BQ7HK5YfDMJH1o6D01a7RGs9nah1207fW0bla27qKV2u1GGJjOy/4liaZWcfab3bit6MK9MVqbcGfON7K1dP4qZ/DP5Xkqiiha0mvLSgcvpUyqOvwoi3lFhNmG5kJtz1P3Vr9nmjDY00BrFwp50G6bsv2giYYTrt5U2w+MFtYUGY5fmaiXD9RI6V6yRsAKBjujEQ08iRMr33yxuZOnTr1qzcPwYtKFH+wobgWDHvnc03vrIipa1S52jiehpqG0FzyZ4Lo35VqMUNqAuMw32rQtzqfZK1qYzGbYkDnXi4oGlRuivUudDXbDN6gPEa3b4Xegbjq7AbxUF5iajt3ApmiC2gFweY2VQorGvgUubFZv60rRixpe2NDAcRomJB51uL69RSM2zWKDyrRTnF8QbHYIsxM7kmso5LfWsp9zJdiwazwK8dCpFe3Ozr9D8iauYqt9pO2lvAsO/tXRaba6qh0ncghTmUjzEU3xDRH+n07d5U+0XBgMPdLJmCo7Qy7QpMiq9wv2a2L2GtO2dLj21ZiG5nXZp+kVbO0HbPCYvCXlw95Xd7TqqGVclhEBSNf9qMwLAW1UbKqqPgoHL0o9wqcxG3w42qSMznPEfZJeBzWLyv0Dgo3zEj7qB+w8Xwg9xyg8lvD6Sa64pqWKW1FY4V2Ye9Y+onJML7R8TabLetSeglD/KZH3U1x/bZWW2TbgGT4nCydQRoDtIPxon2q4mEtJI3LEESdiAZ6e98xXPUxIaw9l/fDd7bbzgK6HrmABHQoORNT1GqIwCtPV02m07Ut7pe/a5t/DHp4xft3DctqrWmJJTeJgsQ2++vx2pvwXtrbvt3d2UafDOqtrtIAg+ulIuxF5Wuql0Sjtl1JAAIIJ02gkGfKtuJ4BDbe4pAuIjAxIkfvdDKqwI6E61i6t0NmzG6/wBl6Y0BWpqRewP878d5YOKdoENxbAzZXQs7rsFgztqFgEzpOkbzTjhOFOrkASAFX9y2s5F056yfWOVcr4bxAWWP6uQ4AMMRmAZXiIPNR051eMH7ScO2jq6fAMPhBqtNSDfdPA1GjKhRSBPnLFxPgtjEj9YsMJhwcpHxGh+Iqu4j2ftl8N1T/iUr9RIp3gO1mCubXlno0j6MKsOF4vZt+J2BWYGUT8YH30NTotmVaPVaumRTW+exF5zi57OMcVDCxnB2KsuvwYg/SkmM4BiLOr2btsg7sjKNPMiK+k1xKEaEVjupBB2OhFSGl5T3U15/vAPpj9Z8z4TjN9GMMdDz1B58/wCtae4Lt1eUjvUVx8VJ+IroPBexuDv2nvXbQJvXr7gqzLCd4yIAFMRlQcudB4/2TWGB7l7icwGIceXIH61xFQH3Y4aqhVXbVN/UX/UzzhHHLV9R3bQ0S1tj4hG5BgBx5j4gUye5FVr/AIZ4y0Q9m5bZlII1ykEeREHpqeZphw+zjUfLirLFT/eWwGC/4hbkx5xpTqVcj3ag/GeXrPZyH39Iwt/1Jz+F41t4mpO5mjLHAn02ppZ4FA1b5CqGqKJ5VOi7ciKbLt1qcXmBmZ8qaJwZRzPpU9rAquoGtIaospFForu41W057VrcIiKNucIUknrrQ7cOMwKwMs0q/cQFh1r1FM6Cm9jhqrqdT9Kkt4YTNYagnLRaLEwrnlUVzhjzT41lB1T5RvQXzlfTCuOVSNdYaRtTkioMRhgRAoupfmZ0iBgxTmJ+NeotMPsGleHB1u9YPTaDVlErhetZXbhCCRomInTY1pibCupVxKkRFY6g6f0Kmw6kb/OtIhAkznnEPY1hr7FgDanUFCAR6qQVb10PWd6VX/ZRjsMZweNDD9y4Cp+B8S/dXXGNCkBzIOo03/Cg2gziBxORX+KcYwf/ADGF75RqXtjNp6pOvwFZhfa7Y0FyzdBnXKRp5wTr6SK7AbZjzpFxPs5axBi9aS5P76gkejbj4UQB7GJamgzb6TkHtA7S4XFKr2XYuq5YKxEsDJ3B0z7GZiqhwq5N0Kf28yT0LqUU/NhXXe0/sbwi2nvW3eyEUu2udQFBJIVteW01Ssb7JsZaFlla273iMtuStwHLnMyMsKBJM6fGlstwfnLaNXaAvlEnCiQDyZTlIPKP6NZxHiGjAEaiOu8j55Wb5UV2j7O4uyzu1m4qvGYgZ1BjWWSQOevOq4tuWiQD/EY+dJFO53GW19V1KK0RwMn/ABDMBem7bmB40g8h4hqfLn8KufEeBW9DcQQVXKR0iSwI97QHXzFU7A8OfNMZo1GR1+h1jSd/KrPwp1WD+s8LLoxnXfwqYG676bUmvyLTzETrVkRfMcfeC3OzGGKgm69piAdV71NTAmMpHXQtGYdRWlrspiLbDuL9t5gg27hUGTAUkiFbyPWi8cxKGXDmQQe77sxAGsEgyAh5c6m4H2duXszA3LUAFHVLhzGZ0yjUQJ3GsedUAljsGZ7lfS0Ep9VyVB7H1xbvJLfF+MYU6q7J/EgcCOpT76Ose1u8P7awdOanb1Bjn50ywuD4paPhZMQv/VhD5cwR8zUHaPGM9gricC1tnKL3gC3VGZ1Bhl1BiYHOn7SOLj+fL9J4BpEn3SrehsfoYV2W9o+CRLVq5cdVRVUlkIGg5xMSdfjXSuFcZw+JXNZupcHkQSPUcq5mexXD8XJsuykb5TOWdgyOJHoYpdb9l+Iw9wXcJiFDoZUkMh05GJBB5g6Vh3nPMBSqHaQQfnO1G0teFRSLhfGLzWl79FS6NGCkMpI/aU9DvB1HnU5x5NFtJhGso4hr4qAYr2zxJTvpS4XWO3PymprfDmO4iuK25mLUJ4jD7avWvP0gnWh/0f5mRvXlzBRtrQACMLNCWvg7UO2NEab1F9nY+lajCNO1FtWDufym9vFmddaJt3560McIw5VA2JdTAHzrtoPEIMRzGc14zUqGMc9P6+Nbd455aUPT84XUjA3B1rVMQDpQOQ+dbrhfOK7aBO3Hyh4NZUdoGN6lEdRQWjLzS5cCiTXtSFhWUQEyL/0sVEmD8K2w/aqySQZBG5jSq6zn+v8AvQ3cSf8AtV3SE8vxRHEuf6asts/31rb4vamJ+MffVUFpo20rFtv0oekPOF4lvKXEcUtdfpSXtD2qFkBMPbW9fYSFLZVA3LORJAgE/wDcArfHXMMf2jv2buPuIctxrq2J3KKshQk7SFn4CgdAsdSqs54nQeIdt1vYU28Sosv36JdVW7wMlsDEHu9AWzqothYks4HOnXC5e42KvnLecZUtZgwsW98mYaZ2PiYj+Efs1yPg9y6xt4y/avXNWIZVV00lcxVYZSIGuu1XTBdq7FyFFxAf3Se7Yei3chP+UGhUr3Npr1Teyi8td+0jlwWMOCv80g/f9Kp3E8FbvDBI6q5LlmlQZW1acEE7wXKaeVOxiF6wf4gVn0zRPwqr4njn2dyIDODcRBMA946sCTyGXL8/UhiKqjnEmZ2qsAozN8V7M8I8lGey3LKxI+AaflpS0diMXZabN+3dHIXUIiNRB118wRVi7NcZuX3vWrqItyywBNskoyksARPOVPkasIsHpWlKdQXtMZtRRbacETnthMTYYvf4ct3zttnAiPdTUU2wftDwqhUdblmIADJ9PDMR5xVw+zHpUd7hy3BDorj+JQ3/AKhQCls+Aw6moet/VufxP7wHA9osPd/s71tj0DCeuwM8qzi9rvGw4BkDEI//AJa3H+9RQHEfZ1hLpzBO7bqkD5qQR91Kv+HeLtNmw+MMcgxcAdAQcykV26ovIvAVU7GXy2JPn1pnwwgEzziqDgcfxHDA/aMOt1BqzWWlo5lVJM9cpAnkauWBxAuIrpOVhOxUjqCp1BGuhod+75RyKVN49a2p5A/Ch79hN4igb3FVs++d9AOpgtHQaDmRSTEcSuYhoEqqkSq+I6+6GKzk11O5A6Uq9u8pLAjiMb3F1TN3QDOBpJAUaxJ1zddY5HegMOl+/IMjM5LMWYAKRshiFGug1J10WiuF9niyg3AAsaJBBBGx1nLpOsyAxECtrvE7Nm4bPeDP+4PeA0gwNtx864kdzOsQvEccOwC2rYg5mgAtEZo5xyr25cFLsLfNweEMNtxE6T9NjW+IwpUSSIG5nb1rgom7/lC+9AqVL460nRgxhTPOpfsbdPOt2CYH8o1Dg8xWpIOhigLOBYakxUGKstv1+dZtF+ZpY+UZNaSdIrUsIpGzV5nPU/OmbIG/5RsL6g1uMSvWltuwzbVt9mYVm0TQxjLv15EGh8Rf0kQYM0M+FYD1qB0I5VwUTCxkj4hmMliPIGsryxhWbYV7R4EEKTA1MDWKzP8A1FH2uGEnXb+utEYfhJkZthTjUUSAUXMUknzrFc1Y72EUiNqjTAIKDrC0d4Yg4MS5T1PzpHjvZ5YxOIF584OmdQYS5l0UuIkmNN9auzYf92o4b+jXbwYQpsp5kOE4UEEACBtoABHQDQVriez1m4IuW0cdGUN99THEsK0fGGhNzDsola4l7MsOZ7h7mHP/AEmIX4oTFcz7VcMfCY027t43sllGDlQmjToQNyNRNdt+0k0i7R9j8PjntvezBk8MowGdZnI8g6TJ0giTS3pXFpRptQKVQP5Rf7HOFM9q9iXWBddUSf2hbzFm9Czkf5DXRfso5AD4UssY7ulVEVQiAKoGgAUQAB6VIOKt0rVQqLTqldajl25MOuYIGgccFXc6+VQ4jHuwjb8aBvOzammKp7mTVHH9okiXQTpTLDFP2iPSkoEcqHxvGRbGgJOgA21bQRPvRufvonGIim+05llxWJsqusAeXLnp1pXjOOnIwtrkUCCT740mCg93pqZ15VW8Wpe82t2c2SM0KsKWzZWBBGaBGg5gTrTSxZWJfKxzFtBAE8j+9G+tIKX4lZrBZWeI9prdlWFxu8d2VyqAZlM5wBc1A2AiJ1qr/wDEjEZ81u8yKrBxbyHJ4R7p1jKY103Jp9xHslZJ7xbhW65J7sKG99i8KJBA9dNzVYx3Zs4ZQ91ApckIoMliTqCInrygczrNKC3ez/aeiG06UQ1P3ieb3v8AhkCW3Be0y8tnu2YSQfGBcLCSToxDTvpIOhofC9qrNhVklwJzaXIdpl3uk2/FuvkBEUJwPsq+ItrcW4LanTKbeYqVJVgSGidN6OX2ZFpz32MiJW2qkdYJJ39OVVmmgGBPJ3sxO4mWjCdqrmZT3aizEyjgsRGhUtAimWExSYm4bqPdQBWRkbLlI0MbHmOs+I9ar+A7JdzbFpLjFBtn1OuvKAB5U6w2BCbM0BcuWfDvOaOTb61rhLY5iqT1VYhsiNsBcVRAGp3PM0Z39JgYrbvT1pBS5lS1dotaNjiAN6gv4lWGtLGJNagV3TnGsT2hDssdTUduAZqKayaZaL3mMbeKX0qRbgFKprM9D04XVjP7YvX6Vt9tQcx8qUZ6zvK7pid1zGZ4oOS6VlLO+FZXdMTOu3nHa3T5/GpTiQN6WLiyRAry5c0k/fXWF8zOoe0ZNigajOKApX9rFePigN9K73ZnUMObGmdq9a9SpuIqOdanii9aL3YG8xg1ytIoD9KLzoizxJNNa7csy94QErWKx+JW5jMJ9aEbiyTArN4mmw7w7LW6pQDcUXlUV7tBbQEu6qBoSWAg+c7V28TsXxGZFRxVcv8Abi1sguXT/ArEfzAFfrQ79r7uZVXDMCwJBuOFGn+DMaW2opLywjhRqNwplmuJWgtA7/8Af160gtcbxB97uR5IXc/OR91T3OJuBy+78Z+lJ8dR8/zhHR1fL7xo2DULoAOgAA+NI8Vjc57uyrLIzd6yMFhTkuqk7uCGImF8zpXnD+0b3EzZbcSQV7yeZBEqGFTniNrnbKk66QR+E0R1dI432g+GdTcpeKOLYtsNaRrFvNcc5TdZWlTlZQ90szFpmROmgHkZeznZxLLd9dbvb7CS7LBE6+cRtGwor9JWmJClpUwZVhBieYjY17bkxGs7ajX061Sr0yPdMmd6gwwj6ziViBAHwFSHFr1pMMG/PT10++tbmHYGO8XXzPPqQsD50JaHeoe0c/bVrz7aKQYxWtmGu2wx/Zz68t9NNxv1FBXMdFwW+8Bc/syduo0oOoDxMLOuCJazjhXn24VWXVhvcX4En8K9B/6i/X8q7f8AKKNUyyHiC1r+kR0qvMp/fB9A35V4GMe8J5e/+VdvmdVpYvtw6Vr9uHQ0ns4cke//AKT980n4rj4uixauhrjaf4T0MTr5fedK41QouYSl24Es+K45atiXbL0HM+gGppbZ7Xq7EKjREgkgTG+gmOtVjD9nrlwOztHduVYauxKtbRjyDf2qka6imN/hi2GQB1bVgY0gglCPlBqVdWxqKCMXzHPTYISOZceL4hbGHt4jxMj5M0boHEz5wdKHGOVgCDIIkEcwaIvobvBri7lEcf8Alvm+4VUezN0m0ywTkb6Pr94aqhUK1Nhl1TTK+h8SnIIv6G3+ZZDjR51lL2mdJ9IrKovPD3mWZ8cANwPpS8Y1mkqZ+NEYXhFyPGcxJ+A+lHJwUooywT8h8KhyZ6QVmiK6jwWIPrNBqrOYkDzZoFMeP4e4xW2qyZ1j08qX3uyOIRQ2UHNyBkjcyeQoWLDiIcG+BeFDgOknEWh5K2Y/hQt7hB/fuH0tr/8AZSrF2rltirggjQjnQ1nC3LhOXRVEszEBVH8ROgoRUI5ESWUm23MdrwcDdbzepC/ga3bhnSy/xdv/AGgUgDWkPjvK3lats/8AqbKPlRGE7UGzcmzmiIHeSd9/CrR86zqDkmcNo5GIxfBEH+zKn4/iawWXH7JoW/21xDiDd08kA/M/WhTx25OjK3qI+FYXPacWTteNla4NlND4fhdtGzDDoGJLZo8UkyTJ1BJ6UCO0NznkB81atm7RXP3k+Ct+NCWJwQIa1QhuGMaPZO5W5PXek3aLD3RaFy2Hm24dpUElNQ8EjQwamtdoXO7qP8hNe3e0TRBysCNRlYaEajXyNJ6SDO0ShdawIJY/ae/b+R1I5Ekg+YBMQa1/SMaTHwj/ANMUrwHF3VDbyqe7EqSgY5J316fjT7CWLD3e7uXlBVLbOEtL4WulQiFm0BOdfiYqYaTeSEH3lDaqsDZSD+H07yl8B4h3eMu220W4zMskgEgk9f2l+oFWXGcVtKbZzgjPDQslZVhOoJOsDf8AaqL2gdnLFqyuIw7RdssGIZ0JKzyVRGjZTpymqviQb8v3lm1beSAbraAzA7tZIynTXXwmqm0ZdwSbYlAr1NoIt846u9pjbxDjK7WnUFfBlIdVGfVYzSoJidMsUFf7V3MxCWtGZcpaCYOVTME6kx8DSbvFChmvZXXVAlmfGkssvIkZoMjcGnHZ5MO18P3N65lUXRneUPiQOh2AA8S5i26gmqBpKYIv5TOq9pZMNxstbhL6Iy5M4JGZA7L+8QNmCzqJ89KhxXGruTDAG875mLLbIaUAZVZohSfEh2H7e1C9pcZgLl0vbw6lk16WiQNgP7xtp2TSTm/ag7Qcbd8JhGZ2BbvgwU5FOVoXwrA0BAHQAUChVJAzALgAdyM/tH+MwXfAd4iW7pZWhipBmCQrGWzZQBtvEExNCuMNYZs94sQTIHeAKw0lenPSY12FH4cLbL/ZO7t4u9hcLcszlWQy/rhbLeHvDE+dZxfguLxWEw5uWg+MF17LmUzFAHKM5UxIgH09aeK7gYEQ9K4xiAPxSyIy3L5UkeH4E65gSBoNZFa3e29lYA0AHJSSfnOsVYuHdj7b20IKhrmYWwbWcMtvMP1zkEgHUxIAJEaiqvc7IYQENdx1uwrQwtZc9xZ5HXXyMaiKJmqqLkj+esSKV7XBzC7ftGw6/wBzcaPMa/QVKfanZ5YRp/xgfhpQLWuCWyc13E3j/CuUH0kL9DXlvtHwtP7LhzXDyN5/wJYUgs3JMeFAEmxXtPLIypZ7skEZswLLykecVXcPwu67C5ZtXiymQQjNryiAasOC7cYlv+Vwdi2o37uwXK8hJXT50RjOLcaZFKpiHFxQym0qBIYSJKajrrS297zM22cXiBMDiczBkuFw3ikEEEgGG3iRHTlR1rhrxlNsEEHcg8uYbf0pDxHs7xXv3ud1ijcuQzNbF3UxABYbwAKls9l+MXIDd+o/6t9l/wBJfN9KHwxYhgYzpC2TOp9nMeq4S5bu5hnLgDKT765SD5zPz86X9icB3Ft86lmdljKMwAUaa6bkmmfYTsqcNam4Ve44XNEtBE6528RJJPwirTawiqNFA+FWOLvuJj6LOlA0Rwbc/LiA2rYI2A8iINZTE2xWUW6J6QkGGJO8VORVfHGDoBAnTQa01s44AAMwnpNMKERSVVM8wXDobMYpiDUC4pTzqRbs0JjVAAsIn7Q4G1cHjALRA011/I1y3jHZ/EpnKsz211MDKI81GhiuwXMIGYlta8OGQjKQCsGRy6EV3u95O9Lc15wvDcQuKdZ/ln76Pt8UY/8A4X8qtHbDssls95bULbjXWAPTnVLuXE5Ow+JpR0wIuDPOqKVbbaPLGIzaAifMIfvXSpn4QSZzZv8ACBA9SBVaXFMDpcP1/Gj8JxS+xChgZMe6DGsTAE+dT1NOwzeGgBwRHDYJgANNNpWT8zQ9zCuOY/lAre02L5hCPJrZ+k/Tep8OzNcCuNOfh+6POpCCDzeHsBxYxbeVubUI9wc5NXrBcKtAkqoLc9Zj4Gj7XArBMlEJO5gfU0W1z3hjS3nN719kNu64ARTkaW1ZLmjCPLepsd316/xSCFXvMLmMaKCVW3OUyF21BEb8qvuOwVlQQAFBUoY0kMMrDzEGuU4lcVZvM9lyjwLVyW0OSO7J5GUA/lNN0jCmSG+vaekqf7dr8flCsf2JxaWSXRSTCgBXZj/EC5I6kkRVdw2CvqXt+JLlpTcjNkbLoWgz5q2/I0VirmPxai003QPGAGHIETqYGhrTh/CMRh7me5ZIRQRcnKRkbRiQDqBpt0qypVpAWUi/rCpXPeaXsa6Iveu9wt4gpuZxoR7xzEry89604feuvbuoCQrA3IXQDKQLgHSUJ/kqLi3Arttv7Mi2zEIRENMkCZ1MA/EGieztu4ty0ygtmBJH8M5WMTqNdqGtUUrdLQSAvJj/AIDxzhluyi3sG1+8J8RbwEZiV0LRoD+7TTF9ru5Vb2Hw1i0HZrYVlDLbyBGzKNACZ1NJuIcKWyGZLUx4Y8UEkkhknT3In+JWjendzgwTDojJcP8A/Ra8Iyqf1wQXNZBBy5I13OtTiqDxxEkNutJeI4e3iRhLuKcW0vYZ0S4kgJdVjlNwR7oLMIHKKix2FbB8MFjvU758T3o7m5OVDbKliyxEx/q9Y3xHZ5TcQrZYWlz51NxTqRooVcQYAbpHnNWvhfA8IACtlA25kT6jxE0Sh2wBBuD3EqfC+2V82zbRLzMZzC0/hYncwEJtyTrlPPQClbdjOI4l85sMpMe9FpQAAAFDGYAAA3rrti42wAVRsAIHyGla3sWVPlVfSZhZjBCgZlD4Z7G20N+8o6rbBY/zNA+hpvh+w+GsXMpsB9dC5ZyY57wPlVysXZE1u4zVwRV5ENlvxF2KQ2xbKq7WhJYIFYg6AHIYZlALe7J20ongDI2GtC2wZVRUkfwAKQeYOkQelE93pXi21UkgQW949SNiep899BrSyucSoNjMnO1AXrKZwXPkBWXOIQ0H5VB3ZuPm2G00wLbJiy4PEYYV1ggcjRIcGhbNkIIG1T2bcChhi8lIrK8rKybKQGAE6A/WvMPdOYEb0gXiTMw13p7gLgEGAfOvRZbCeDTfecSwYckiKPsqRuaU4biQmDpRq4oHmKlaemhFoaXqIPHpUD41RzoG/wATEHWazbCZwIi7WYFLrZrhzAbAAD1mN6p+I4KogwBPLUQOVXTF2s+9B4jAR5mixaxnn1FLG4irD8Bs5ACJO5YHXnAHlr8YqVOFZMqqPebUidfLXyoyxwp2YDlzNWI2YXLvOnp6VPUQHkwkplhmJzgLSqdCSdDMELz8NL+7gmBI5eXXand/ChYgb76z8a0TCpPiGnlvU7U1PAjDTPaAcKxbAyxhAfUsRyX8Ty+VMP0nIlyAN/661X+OYkoQwWeQHQcgPn+NQ+K4gDnL5D6V5VcPTbOBKKdQAbeTG93tHh5ALg9fCSP8umtVztBjbDFWQqBMOPdkDxAmYGhEejUWOzygjvL9tAdYzoXPoCwHzPwrW7wDDsrIBmJUiX759SIBAt2wn+o0aLwSxtGI9S97CS8K4hh1RRb7qWC7KMx6AwJpzdwJdDmtAKQZLBkEEQdWI3BpFwm2cLZt27l+6pIAPdWoWRyLsVHTeJoTjmGZ7bPZuOVUFnZ3tmABJIRDvvuaWaCFrlvyh7iMWi7EAKbeGvF4tO1xXtqLgZFDLlEkEGGWSdiD1obD8Vs4RybFv3vCDddmeJLQBbAUak7eVVwXrbMM2eOfgQyNeU08wfFMAglhdYgTBRQJ35NH1r02TYLWJ9JxBY5h3D+LXLty5bVNLwDD9xSAQ2XORlnTmOemtQ8Zv4hHKG5DEg6sNIgKxyudoG45CtE7X4m6Mtn9Smo8BYGI0zNO8zsKWPYYHkeuvXrWCmL3a3pEuw3WvHWA7Q3EAVr2aBGpBAj0G3qatPC+MgMCzJtyZTp6A1zk5l1GhqXC4nMoJMFTBGnlH5fCr6VUqJG9HO8TteD7QWiJLRWY3FZ4iYOsflXN8BdzAEHX6/Suj8JwxyKG1gDf8+dUG3InUqrOSp7SfBY0jStzjSrAkmp1QVDimQDUgChxHG9o1sXcwrzE2WMEHY7TuOdVOxx1UaO9keWoq0cOxouLI1A0mlMLZEdTqrUx3gF7Du16QsqCOY+6niIIGkUp4xw8mGQSegMbUqwPaNwxVzGukjTfrRW3jEDqLSazd5bctemlL9oLKrJceUaz6ChG7VIQxXWNuU0vYY46imO8sVe1UsV2uC7H6V5WWMA6ukO8o32noKnTibDnpVfXiwJ3ievOvL/FVXd1B6T+VeqbTxRSe+BLInFGH7VGpxwgTm+tc4/8SMW2UL8aMXjIj+0X/V+VILpKPD1ll0xHaBjsYob/AMROoPunnJWTVOxXGo/aB+f5UA/GGO0UJqKIS6aq2SZ0S32xPPKD5aVLhe0CFpZgPU1zJcQWMltT5GjLTLzc/I1HUq3GBH9Jl5M6mva6zyJ05xofxqde1VuDAk/LeuZYO94tSSIMbiDGh3P3Vs3FriMp7skLIIy6P/FJaflFQlqhNgRCBfzE6EeJO/7Qk+X+9CYnjahsmbYakA6sDBPPzgeVUrAdq3DMbaksNVzBQFJJiOZ5jWdBQv6WxIP9mvpm/wB6ECorZt9ZStBmU3NpYr/Ghmze/GwM9dazD9qAc3ggKJmR19Kqq37smV0PLMKmtXNGUiCwj1+O1DWpB8tJVBTiWG52pyiQpPoQKzA9rVuPkgq3mfjSN7Dz7p+a/nUN4m3FwrqhBBIB9RodqV4emcW+8Yrt3l6TGnqCDuNwR0PWkmLwJTMLc5XVlZP4WBBC/PbyFNTcUCSoAIBGvi1CkSB7u509NqDxHF7YG4BHnm+H9CpKRZTa0oqKBycygX0e1d1GVgRIOgMRO+4O8edWfF4lMabaiz3aLJdwCpuHZR8JOvkK8xfaBToULAH90kfDTSo07QW51Vgf8Jr02d3sQuYJcngRzhcNkGVbfgXkFP31l2xmP/LuD5W3M+e1Km7QDkr+uU1NZ42SNm+R/GpOk/JH3k5A7zTG8KkH9W40nW2w5xr9KX4fgtxQ7hWCyFAynXQtJjYiBp/FR2M4hOw15ffQNvit5PdbTeCdPlOlV0i4m0yMjtCeH3nVgwjqNR+dXHBdrngBjI568vhXN8ViCZZYU7kDz5ivcHxIz4mkdNta9GnVsMiLeg3xLO08O4oH3MfGvOJXrbDKYI+7zB61zvC8XBGhqUcVbbN9aoIU95MKrjBEbY7hy2yWVxl6M+o0mCY3qbA9r2tIqW3QBYkQWza+M5ht8qRlrd5x3pY89HeOQ1APlyr3ivD7CL4AEbQRnc9YJloFSVEa9lMYjKPeGDLZjvaKZy2mAGssJJ+ANC4XNfAa3L8jpEGBIkxNc5tso0Hnzn5VcOxHaNbSsjNEtOuwECaVTZlfMOqu/wCM4ltHZS6R74Gg08+k0v4lwi7YQs5GUcwZnpNWixxhCJDDad+R2qrdu+M22VVDSV8RA2Ejn57c6Y1QgZM2rQpBLrz6yp47i5Daqx6RH51lV7G42Tz+FZUwVmzBTSgjIiu9fJocmsrKvbmesBaazWTWVlZDnqitkcjYxWVldO5ki41p5H1rd8e0QIHpWVlLKi8HYvlNbeNcGQxo2zxW62haR6fkRWVlEUU8iYaam9xGfD8Oq4e2YBZ3usTz8MW1A6CCx/zVIx0rKyvNY3Y+sq/459DBc1EcPc96NviKysoz8JniiOGJH7vyP/yodnzgCFEkCYnn5msrKn2i14a8yY3VKhik+RO245UHcxiDa0vzNZWUqmLmU1AFW4EhOPQ/3S/M14+PXT9WPDMQSOVZWVSUAkd7meDHBt0+pqPvV1OT6mvaysIsbCZaatfEe6KWYmCdhXlZVFEZjKfMHunKARoZqO+gyq4EZp05AgkafLasrKrEsEyzimGxpxhkzAHasrK3vE1wALiRjHOp0Ma/H51BieKO2k/71lZQmZTpqTxBRe1o7C2ydmIr2spdTC4jwoLAGN1R4B7x5HnUTYeRqza+Y/KvKyvP3memmjoc7Zp+hrZ3L/zD/wCNZWVlZ1n85WNNSt8M/9k="/>
          <p:cNvSpPr>
            <a:spLocks noChangeAspect="1" noChangeArrowheads="1"/>
          </p:cNvSpPr>
          <p:nvPr/>
        </p:nvSpPr>
        <p:spPr bwMode="auto">
          <a:xfrm>
            <a:off x="63500" y="-833438"/>
            <a:ext cx="2647950" cy="1724026"/>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9" name="TextBox 8"/>
          <p:cNvSpPr txBox="1"/>
          <p:nvPr/>
        </p:nvSpPr>
        <p:spPr>
          <a:xfrm>
            <a:off x="5104496" y="2286000"/>
            <a:ext cx="4039504" cy="2677656"/>
          </a:xfrm>
          <a:prstGeom prst="rect">
            <a:avLst/>
          </a:prstGeom>
          <a:noFill/>
        </p:spPr>
        <p:txBody>
          <a:bodyPr wrap="square" rtlCol="0">
            <a:spAutoFit/>
          </a:bodyPr>
          <a:lstStyle/>
          <a:p>
            <a:r>
              <a:rPr lang="en-US" sz="2400" dirty="0" smtClean="0"/>
              <a:t>Aircraft were first used in World War I.  They could see what was going on in enemy territory, and drop bomb.</a:t>
            </a:r>
          </a:p>
          <a:p>
            <a:r>
              <a:rPr lang="en-US" sz="2400" dirty="0" smtClean="0"/>
              <a:t>The planes also had guns mounted on them so they could attack other planes.  </a:t>
            </a:r>
          </a:p>
        </p:txBody>
      </p:sp>
      <p:pic>
        <p:nvPicPr>
          <p:cNvPr id="11" name="il_fi" descr="http://courseweb.stthomas.edu/paschons/language_http/courses/IDSC29001S99/coursegraphics/redbaron.jpg"/>
          <p:cNvPicPr/>
          <p:nvPr/>
        </p:nvPicPr>
        <p:blipFill>
          <a:blip r:embed="rId4" cstate="print"/>
          <a:srcRect/>
          <a:stretch>
            <a:fillRect/>
          </a:stretch>
        </p:blipFill>
        <p:spPr bwMode="auto">
          <a:xfrm>
            <a:off x="6019800" y="152400"/>
            <a:ext cx="3124200" cy="2057400"/>
          </a:xfrm>
          <a:prstGeom prst="rect">
            <a:avLst/>
          </a:prstGeom>
          <a:noFill/>
          <a:ln w="9525">
            <a:noFill/>
            <a:miter lim="800000"/>
            <a:headEnd/>
            <a:tailEnd/>
          </a:ln>
        </p:spPr>
      </p:pic>
      <p:pic>
        <p:nvPicPr>
          <p:cNvPr id="13" name="il_fi" descr="http://upload.wikimedia.org/wikipedia/en/thumb/6/64/Mvrredbaron.jpg/200px-Mvrredbaron.jpg"/>
          <p:cNvPicPr/>
          <p:nvPr/>
        </p:nvPicPr>
        <p:blipFill>
          <a:blip r:embed="rId5" cstate="print"/>
          <a:srcRect/>
          <a:stretch>
            <a:fillRect/>
          </a:stretch>
        </p:blipFill>
        <p:spPr bwMode="auto">
          <a:xfrm>
            <a:off x="6324600" y="4953000"/>
            <a:ext cx="1524000" cy="1905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linds(horizontal)">
                                      <p:cBhvr>
                                        <p:cTn id="15" dur="500"/>
                                        <p:tgtEl>
                                          <p:spTgt spid="11"/>
                                        </p:tgtEl>
                                      </p:cBhvr>
                                    </p:animEffect>
                                  </p:childTnLst>
                                </p:cTn>
                              </p:par>
                              <p:par>
                                <p:cTn id="16" presetID="3" presetClass="entr" presetSubtype="10" fill="hold" grpId="1"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linds(horizontal)">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K-W-L</a:t>
            </a:r>
            <a:endParaRPr lang="en-US" dirty="0"/>
          </a:p>
        </p:txBody>
      </p:sp>
      <p:sp>
        <p:nvSpPr>
          <p:cNvPr id="3" name="Content Placeholder 2"/>
          <p:cNvSpPr>
            <a:spLocks noGrp="1"/>
          </p:cNvSpPr>
          <p:nvPr>
            <p:ph idx="1"/>
          </p:nvPr>
        </p:nvSpPr>
        <p:spPr>
          <a:xfrm>
            <a:off x="457200" y="1143000"/>
            <a:ext cx="8229600" cy="4983163"/>
          </a:xfrm>
        </p:spPr>
        <p:txBody>
          <a:bodyPr/>
          <a:lstStyle/>
          <a:p>
            <a:pPr>
              <a:buNone/>
            </a:pPr>
            <a:r>
              <a:rPr lang="en-US" dirty="0" smtClean="0"/>
              <a:t>Please complete your K-W-L chart in your bell work.  Use the images on this page to help complete the chart.  You will also need to think back to our past chapter. </a:t>
            </a:r>
          </a:p>
          <a:p>
            <a:pPr>
              <a:buNone/>
            </a:pPr>
            <a:endParaRPr lang="en-US" dirty="0"/>
          </a:p>
        </p:txBody>
      </p:sp>
      <p:pic>
        <p:nvPicPr>
          <p:cNvPr id="5" name="il_fi" descr="http://www.xtimeline.com/__UserPic_Large/5866/ELT200802232248120906156.JPG"/>
          <p:cNvPicPr/>
          <p:nvPr/>
        </p:nvPicPr>
        <p:blipFill>
          <a:blip r:embed="rId3" cstate="print"/>
          <a:srcRect/>
          <a:stretch>
            <a:fillRect/>
          </a:stretch>
        </p:blipFill>
        <p:spPr bwMode="auto">
          <a:xfrm>
            <a:off x="6286500" y="3733800"/>
            <a:ext cx="2857500" cy="3124200"/>
          </a:xfrm>
          <a:prstGeom prst="rect">
            <a:avLst/>
          </a:prstGeom>
          <a:noFill/>
          <a:ln w="9525">
            <a:noFill/>
            <a:miter lim="800000"/>
            <a:headEnd/>
            <a:tailEnd/>
          </a:ln>
        </p:spPr>
      </p:pic>
      <p:pic>
        <p:nvPicPr>
          <p:cNvPr id="6" name="il_fi" descr="http://static.newworldencyclopedia.org/2/2a/ColonialAfrica.png"/>
          <p:cNvPicPr/>
          <p:nvPr/>
        </p:nvPicPr>
        <p:blipFill>
          <a:blip r:embed="rId4" cstate="print"/>
          <a:srcRect/>
          <a:stretch>
            <a:fillRect/>
          </a:stretch>
        </p:blipFill>
        <p:spPr bwMode="auto">
          <a:xfrm>
            <a:off x="0" y="3676650"/>
            <a:ext cx="2790825" cy="3181350"/>
          </a:xfrm>
          <a:prstGeom prst="rect">
            <a:avLst/>
          </a:prstGeom>
          <a:noFill/>
          <a:ln w="9525">
            <a:noFill/>
            <a:miter lim="800000"/>
            <a:headEnd/>
            <a:tailEnd/>
          </a:ln>
        </p:spPr>
      </p:pic>
      <p:pic>
        <p:nvPicPr>
          <p:cNvPr id="7" name="il_fi" descr="http://www.history.navy.mil/photos/images/h63000/h63367.jpg"/>
          <p:cNvPicPr/>
          <p:nvPr/>
        </p:nvPicPr>
        <p:blipFill>
          <a:blip r:embed="rId5" cstate="print"/>
          <a:srcRect/>
          <a:stretch>
            <a:fillRect/>
          </a:stretch>
        </p:blipFill>
        <p:spPr bwMode="auto">
          <a:xfrm>
            <a:off x="2819400" y="4038600"/>
            <a:ext cx="3581400" cy="2819400"/>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Militarism </a:t>
            </a:r>
            <a:endParaRPr lang="en-US" dirty="0"/>
          </a:p>
        </p:txBody>
      </p:sp>
      <p:sp>
        <p:nvSpPr>
          <p:cNvPr id="3" name="Content Placeholder 2"/>
          <p:cNvSpPr>
            <a:spLocks noGrp="1"/>
          </p:cNvSpPr>
          <p:nvPr>
            <p:ph idx="1"/>
          </p:nvPr>
        </p:nvSpPr>
        <p:spPr>
          <a:xfrm>
            <a:off x="228600" y="1142999"/>
            <a:ext cx="6781800" cy="2286001"/>
          </a:xfrm>
        </p:spPr>
        <p:txBody>
          <a:bodyPr/>
          <a:lstStyle/>
          <a:p>
            <a:pPr>
              <a:buNone/>
            </a:pPr>
            <a:r>
              <a:rPr lang="en-US" dirty="0" smtClean="0"/>
              <a:t>Poison Gas killed and injured many soldiers.  It would burn the skin and lungs.  </a:t>
            </a:r>
          </a:p>
        </p:txBody>
      </p:sp>
      <p:pic>
        <p:nvPicPr>
          <p:cNvPr id="4" name="il_fi" descr="http://1.bp.blogspot.com/_dXvGSWAPHOE/S9EWmGg1zXI/AAAAAAAABok/zkb2LZSP47M/s1600/JohnSingerSargent-Gassed.jpg"/>
          <p:cNvPicPr/>
          <p:nvPr/>
        </p:nvPicPr>
        <p:blipFill>
          <a:blip r:embed="rId3" cstate="print"/>
          <a:srcRect/>
          <a:stretch>
            <a:fillRect/>
          </a:stretch>
        </p:blipFill>
        <p:spPr bwMode="auto">
          <a:xfrm>
            <a:off x="4495800" y="3505200"/>
            <a:ext cx="4648200" cy="3352800"/>
          </a:xfrm>
          <a:prstGeom prst="rect">
            <a:avLst/>
          </a:prstGeom>
          <a:noFill/>
          <a:ln w="9525">
            <a:noFill/>
            <a:miter lim="800000"/>
            <a:headEnd/>
            <a:tailEnd/>
          </a:ln>
        </p:spPr>
      </p:pic>
      <p:pic>
        <p:nvPicPr>
          <p:cNvPr id="5" name="rg_hi" descr="http://t2.gstatic.com/images?q=tbn:ANd9GcQ005zYRJsvICtIFG_McBVelLjep8aCMd1FoOH5WMG6M3WdyDh7zQ">
            <a:hlinkClick r:id="rId4"/>
          </p:cNvPr>
          <p:cNvPicPr/>
          <p:nvPr/>
        </p:nvPicPr>
        <p:blipFill>
          <a:blip r:embed="rId5" cstate="print"/>
          <a:srcRect/>
          <a:stretch>
            <a:fillRect/>
          </a:stretch>
        </p:blipFill>
        <p:spPr bwMode="auto">
          <a:xfrm>
            <a:off x="0" y="4048125"/>
            <a:ext cx="2057400" cy="2809875"/>
          </a:xfrm>
          <a:prstGeom prst="rect">
            <a:avLst/>
          </a:prstGeom>
          <a:noFill/>
          <a:ln w="9525">
            <a:noFill/>
            <a:miter lim="800000"/>
            <a:headEnd/>
            <a:tailEnd/>
          </a:ln>
        </p:spPr>
      </p:pic>
      <p:pic>
        <p:nvPicPr>
          <p:cNvPr id="9" name="rg_hi" descr="http://t2.gstatic.com/images?q=tbn:ANd9GcSHMPerGUdH1_vBXHuE08XueT5qq_CTJCi1DONcBHg20_pRQXdzcw">
            <a:hlinkClick r:id="rId6"/>
          </p:cNvPr>
          <p:cNvPicPr/>
          <p:nvPr/>
        </p:nvPicPr>
        <p:blipFill>
          <a:blip r:embed="rId7" cstate="print"/>
          <a:srcRect/>
          <a:stretch>
            <a:fillRect/>
          </a:stretch>
        </p:blipFill>
        <p:spPr bwMode="auto">
          <a:xfrm>
            <a:off x="2209800" y="3990975"/>
            <a:ext cx="2133600" cy="2867025"/>
          </a:xfrm>
          <a:prstGeom prst="rect">
            <a:avLst/>
          </a:prstGeom>
          <a:noFill/>
          <a:ln w="9525">
            <a:noFill/>
            <a:miter lim="800000"/>
            <a:headEnd/>
            <a:tailEnd/>
          </a:ln>
        </p:spPr>
      </p:pic>
      <p:pic>
        <p:nvPicPr>
          <p:cNvPr id="2049" name="Picture 1" descr="http://newspaper.li/static/ba5c1096fed43a894c8b9402c0ac54f6.jpg"/>
          <p:cNvPicPr>
            <a:picLocks noChangeAspect="1" noChangeArrowheads="1"/>
          </p:cNvPicPr>
          <p:nvPr/>
        </p:nvPicPr>
        <p:blipFill>
          <a:blip r:embed="rId8" cstate="print"/>
          <a:srcRect/>
          <a:stretch>
            <a:fillRect/>
          </a:stretch>
        </p:blipFill>
        <p:spPr bwMode="auto">
          <a:xfrm>
            <a:off x="6781800" y="1066800"/>
            <a:ext cx="2156047" cy="2286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ox(in)">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049"/>
                                        </p:tgtEl>
                                        <p:attrNameLst>
                                          <p:attrName>style.visibility</p:attrName>
                                        </p:attrNameLst>
                                      </p:cBhvr>
                                      <p:to>
                                        <p:strVal val="visible"/>
                                      </p:to>
                                    </p:set>
                                    <p:animEffect transition="in" filter="blinds(horizontal)">
                                      <p:cBhvr>
                                        <p:cTn id="27" dur="500"/>
                                        <p:tgtEl>
                                          <p:spTgt spid="20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Alliances </a:t>
            </a:r>
            <a:endParaRPr lang="en-US" dirty="0"/>
          </a:p>
        </p:txBody>
      </p:sp>
      <p:sp>
        <p:nvSpPr>
          <p:cNvPr id="3" name="Content Placeholder 2"/>
          <p:cNvSpPr>
            <a:spLocks noGrp="1"/>
          </p:cNvSpPr>
          <p:nvPr>
            <p:ph idx="1"/>
          </p:nvPr>
        </p:nvSpPr>
        <p:spPr/>
        <p:txBody>
          <a:bodyPr/>
          <a:lstStyle/>
          <a:p>
            <a:r>
              <a:rPr lang="en-US" dirty="0" smtClean="0"/>
              <a:t>A system of Alliances or, an agreements between two or more nations, were formed in Europe to avoid conflict </a:t>
            </a:r>
          </a:p>
          <a:p>
            <a:endParaRPr lang="en-US" dirty="0" smtClean="0"/>
          </a:p>
          <a:p>
            <a:r>
              <a:rPr lang="en-US" dirty="0" smtClean="0"/>
              <a:t>This basically split Europe into two groups </a:t>
            </a:r>
            <a:endParaRPr lang="en-US" dirty="0"/>
          </a:p>
        </p:txBody>
      </p:sp>
      <p:graphicFrame>
        <p:nvGraphicFramePr>
          <p:cNvPr id="4" name="Table 3"/>
          <p:cNvGraphicFramePr>
            <a:graphicFrameLocks noGrp="1"/>
          </p:cNvGraphicFramePr>
          <p:nvPr/>
        </p:nvGraphicFramePr>
        <p:xfrm>
          <a:off x="1524000" y="4724400"/>
          <a:ext cx="6096000" cy="1752600"/>
        </p:xfrm>
        <a:graphic>
          <a:graphicData uri="http://schemas.openxmlformats.org/drawingml/2006/table">
            <a:tbl>
              <a:tblPr firstRow="1" bandRow="1">
                <a:tableStyleId>{5C22544A-7EE6-4342-B048-85BDC9FD1C3A}</a:tableStyleId>
              </a:tblPr>
              <a:tblGrid>
                <a:gridCol w="3048000"/>
                <a:gridCol w="3048000"/>
              </a:tblGrid>
              <a:tr h="370840">
                <a:tc>
                  <a:txBody>
                    <a:bodyPr/>
                    <a:lstStyle/>
                    <a:p>
                      <a:r>
                        <a:rPr lang="en-US" dirty="0" smtClean="0"/>
                        <a:t>Triple Entente  or Allied powers </a:t>
                      </a:r>
                      <a:endParaRPr lang="en-US" dirty="0"/>
                    </a:p>
                  </a:txBody>
                  <a:tcPr/>
                </a:tc>
                <a:tc>
                  <a:txBody>
                    <a:bodyPr/>
                    <a:lstStyle/>
                    <a:p>
                      <a:r>
                        <a:rPr lang="en-US" dirty="0" smtClean="0"/>
                        <a:t>Triple Alliance  or Central Power </a:t>
                      </a:r>
                      <a:endParaRPr lang="en-US" dirty="0"/>
                    </a:p>
                  </a:txBody>
                  <a:tcPr/>
                </a:tc>
              </a:tr>
              <a:tr h="370840">
                <a:tc>
                  <a:txBody>
                    <a:bodyPr/>
                    <a:lstStyle/>
                    <a:p>
                      <a:r>
                        <a:rPr lang="en-US" dirty="0" smtClean="0"/>
                        <a:t>France</a:t>
                      </a:r>
                      <a:endParaRPr lang="en-US" dirty="0"/>
                    </a:p>
                  </a:txBody>
                  <a:tcPr/>
                </a:tc>
                <a:tc>
                  <a:txBody>
                    <a:bodyPr/>
                    <a:lstStyle/>
                    <a:p>
                      <a:r>
                        <a:rPr lang="en-US" dirty="0" smtClean="0"/>
                        <a:t>Germany </a:t>
                      </a:r>
                      <a:endParaRPr lang="en-US" dirty="0"/>
                    </a:p>
                  </a:txBody>
                  <a:tcPr/>
                </a:tc>
              </a:tr>
              <a:tr h="370840">
                <a:tc>
                  <a:txBody>
                    <a:bodyPr/>
                    <a:lstStyle/>
                    <a:p>
                      <a:r>
                        <a:rPr lang="en-US" dirty="0" smtClean="0"/>
                        <a:t>Great Britain </a:t>
                      </a:r>
                      <a:endParaRPr lang="en-US" dirty="0"/>
                    </a:p>
                  </a:txBody>
                  <a:tcPr/>
                </a:tc>
                <a:tc>
                  <a:txBody>
                    <a:bodyPr/>
                    <a:lstStyle/>
                    <a:p>
                      <a:r>
                        <a:rPr lang="en-US" dirty="0" smtClean="0"/>
                        <a:t>Austria-Hungary</a:t>
                      </a:r>
                      <a:endParaRPr lang="en-US" dirty="0"/>
                    </a:p>
                  </a:txBody>
                  <a:tcPr/>
                </a:tc>
              </a:tr>
              <a:tr h="370840">
                <a:tc>
                  <a:txBody>
                    <a:bodyPr/>
                    <a:lstStyle/>
                    <a:p>
                      <a:r>
                        <a:rPr lang="en-US" dirty="0" smtClean="0"/>
                        <a:t>Russia </a:t>
                      </a:r>
                      <a:endParaRPr lang="en-US" dirty="0"/>
                    </a:p>
                  </a:txBody>
                  <a:tcPr/>
                </a:tc>
                <a:tc>
                  <a:txBody>
                    <a:bodyPr/>
                    <a:lstStyle/>
                    <a:p>
                      <a:r>
                        <a:rPr lang="en-US" dirty="0" smtClean="0"/>
                        <a:t>Italy </a:t>
                      </a:r>
                      <a:endParaRPr lang="en-US" dirty="0"/>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Alliances </a:t>
            </a:r>
            <a:endParaRPr lang="en-US" dirty="0"/>
          </a:p>
        </p:txBody>
      </p:sp>
      <p:pic>
        <p:nvPicPr>
          <p:cNvPr id="6" name="il_fi" descr="http://www.historyhome.co.uk/europe/pictures/europe.jpg"/>
          <p:cNvPicPr>
            <a:picLocks noGrp="1"/>
          </p:cNvPicPr>
          <p:nvPr>
            <p:ph idx="1"/>
          </p:nvPr>
        </p:nvPicPr>
        <p:blipFill>
          <a:blip r:embed="rId3" cstate="print"/>
          <a:srcRect/>
          <a:stretch>
            <a:fillRect/>
          </a:stretch>
        </p:blipFill>
        <p:spPr bwMode="auto">
          <a:xfrm>
            <a:off x="0" y="1219200"/>
            <a:ext cx="9144000" cy="5638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Spark That Caused the War </a:t>
            </a:r>
            <a:endParaRPr lang="en-US" dirty="0"/>
          </a:p>
        </p:txBody>
      </p:sp>
      <p:sp>
        <p:nvSpPr>
          <p:cNvPr id="3" name="Content Placeholder 2"/>
          <p:cNvSpPr>
            <a:spLocks noGrp="1"/>
          </p:cNvSpPr>
          <p:nvPr>
            <p:ph idx="1"/>
          </p:nvPr>
        </p:nvSpPr>
        <p:spPr>
          <a:xfrm>
            <a:off x="228600" y="1600200"/>
            <a:ext cx="8458200" cy="4953000"/>
          </a:xfrm>
        </p:spPr>
        <p:txBody>
          <a:bodyPr>
            <a:normAutofit/>
          </a:bodyPr>
          <a:lstStyle/>
          <a:p>
            <a:r>
              <a:rPr lang="en-US" dirty="0" smtClean="0"/>
              <a:t>Archduke Franz Ferdinand was heir to the Austrian- Hungry Empire.</a:t>
            </a:r>
          </a:p>
          <a:p>
            <a:endParaRPr lang="en-US" dirty="0" smtClean="0"/>
          </a:p>
          <a:p>
            <a:r>
              <a:rPr lang="en-US" dirty="0" smtClean="0"/>
              <a:t>Austria- Hungry took over the country of Bosnia in 1908.</a:t>
            </a:r>
          </a:p>
          <a:p>
            <a:endParaRPr lang="en-US" dirty="0" smtClean="0"/>
          </a:p>
          <a:p>
            <a:r>
              <a:rPr lang="en-US" dirty="0" smtClean="0"/>
              <a:t>On June 28, 1914 Archduke Ferdinand and his pregnant wife visited the troops in Sarajevo, the capital of Bosnia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Spark that Caused the War </a:t>
            </a:r>
            <a:endParaRPr lang="en-US" dirty="0"/>
          </a:p>
        </p:txBody>
      </p:sp>
      <p:sp>
        <p:nvSpPr>
          <p:cNvPr id="3" name="Content Placeholder 2"/>
          <p:cNvSpPr>
            <a:spLocks noGrp="1"/>
          </p:cNvSpPr>
          <p:nvPr>
            <p:ph idx="1"/>
          </p:nvPr>
        </p:nvSpPr>
        <p:spPr/>
        <p:txBody>
          <a:bodyPr/>
          <a:lstStyle/>
          <a:p>
            <a:r>
              <a:rPr lang="en-US" dirty="0" smtClean="0"/>
              <a:t>Both the Archduke and his wife were assassinated  by a Serbian named </a:t>
            </a:r>
            <a:r>
              <a:rPr lang="en-US" dirty="0" err="1" smtClean="0"/>
              <a:t>Gavrilo</a:t>
            </a:r>
            <a:r>
              <a:rPr lang="en-US" dirty="0" smtClean="0"/>
              <a:t> </a:t>
            </a:r>
            <a:r>
              <a:rPr lang="en-US" dirty="0" err="1" smtClean="0"/>
              <a:t>Princip</a:t>
            </a:r>
            <a:r>
              <a:rPr lang="en-US" dirty="0" smtClean="0"/>
              <a:t>.   </a:t>
            </a:r>
            <a:endParaRPr lang="en-US" dirty="0"/>
          </a:p>
        </p:txBody>
      </p:sp>
      <p:pic>
        <p:nvPicPr>
          <p:cNvPr id="4" name="il_fi" descr="http://www.xtimeline.com/__UserPic_Large/3367/ELT200711131251586861337.JPG"/>
          <p:cNvPicPr/>
          <p:nvPr/>
        </p:nvPicPr>
        <p:blipFill>
          <a:blip r:embed="rId3" cstate="print"/>
          <a:srcRect/>
          <a:stretch>
            <a:fillRect/>
          </a:stretch>
        </p:blipFill>
        <p:spPr bwMode="auto">
          <a:xfrm>
            <a:off x="0" y="3581400"/>
            <a:ext cx="2857500" cy="3124200"/>
          </a:xfrm>
          <a:prstGeom prst="rect">
            <a:avLst/>
          </a:prstGeom>
          <a:noFill/>
          <a:ln w="9525">
            <a:noFill/>
            <a:miter lim="800000"/>
            <a:headEnd/>
            <a:tailEnd/>
          </a:ln>
        </p:spPr>
      </p:pic>
      <p:pic>
        <p:nvPicPr>
          <p:cNvPr id="5" name="il_fi" descr="http://upload.wikimedia.org/wikipedia/commons/thumb/d/d3/Gavrilloprincip.jpg/220px-Gavrilloprincip.jpg"/>
          <p:cNvPicPr/>
          <p:nvPr/>
        </p:nvPicPr>
        <p:blipFill>
          <a:blip r:embed="rId4" cstate="print"/>
          <a:srcRect/>
          <a:stretch>
            <a:fillRect/>
          </a:stretch>
        </p:blipFill>
        <p:spPr bwMode="auto">
          <a:xfrm>
            <a:off x="6172200" y="3733800"/>
            <a:ext cx="2971800" cy="2962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Spark that Caused the War </a:t>
            </a:r>
            <a:endParaRPr lang="en-US" dirty="0"/>
          </a:p>
        </p:txBody>
      </p:sp>
      <p:graphicFrame>
        <p:nvGraphicFramePr>
          <p:cNvPr id="4" name="Content Placeholder 3"/>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Spark that Caused the War </a:t>
            </a:r>
            <a:endParaRPr lang="en-US" dirty="0"/>
          </a:p>
        </p:txBody>
      </p:sp>
      <p:pic>
        <p:nvPicPr>
          <p:cNvPr id="4" name="il_fi" descr="http://www.johndclare.net/images/Alliances.GIF"/>
          <p:cNvPicPr>
            <a:picLocks noGrp="1"/>
          </p:cNvPicPr>
          <p:nvPr>
            <p:ph idx="1"/>
          </p:nvPr>
        </p:nvPicPr>
        <p:blipFill>
          <a:blip r:embed="rId3" cstate="print"/>
          <a:srcRect/>
          <a:stretch>
            <a:fillRect/>
          </a:stretch>
        </p:blipFill>
        <p:spPr bwMode="auto">
          <a:xfrm>
            <a:off x="152400" y="1600200"/>
            <a:ext cx="8839200" cy="4724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Spark that Caused the War</a:t>
            </a:r>
            <a:endParaRPr lang="en-US" dirty="0"/>
          </a:p>
        </p:txBody>
      </p:sp>
      <p:pic>
        <p:nvPicPr>
          <p:cNvPr id="4" name="il_fi" descr="http://4.bp.blogspot.com/-oACA09YLuW4/T3TdFzrHsAI/AAAAAAAAEok/B7gUAvYvRpo/s1600/WWI-Causes.jpg"/>
          <p:cNvPicPr>
            <a:picLocks noGrp="1"/>
          </p:cNvPicPr>
          <p:nvPr>
            <p:ph idx="1"/>
          </p:nvPr>
        </p:nvPicPr>
        <p:blipFill>
          <a:blip r:embed="rId3" cstate="print"/>
          <a:srcRect/>
          <a:stretch>
            <a:fillRect/>
          </a:stretch>
        </p:blipFill>
        <p:spPr bwMode="auto">
          <a:xfrm>
            <a:off x="1447800" y="1143000"/>
            <a:ext cx="5943600" cy="5715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gradFill>
          <a:gsLst>
            <a:gs pos="50000">
              <a:schemeClr val="bg1">
                <a:lumMod val="95000"/>
                <a:lumOff val="5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Spark that Caused the War</a:t>
            </a:r>
            <a:endParaRPr lang="en-US" dirty="0"/>
          </a:p>
        </p:txBody>
      </p:sp>
      <p:sp>
        <p:nvSpPr>
          <p:cNvPr id="5" name="Content Placeholder 4"/>
          <p:cNvSpPr>
            <a:spLocks noGrp="1"/>
          </p:cNvSpPr>
          <p:nvPr>
            <p:ph sz="half" idx="1"/>
          </p:nvPr>
        </p:nvSpPr>
        <p:spPr>
          <a:xfrm>
            <a:off x="381000" y="1600200"/>
            <a:ext cx="4114800" cy="5029200"/>
          </a:xfrm>
        </p:spPr>
        <p:txBody>
          <a:bodyPr>
            <a:normAutofit/>
          </a:bodyPr>
          <a:lstStyle/>
          <a:p>
            <a:r>
              <a:rPr lang="en-US" sz="4000" dirty="0" smtClean="0"/>
              <a:t>“The Lamps are going out all over Europe, we shall not see them lit again in our life time” – </a:t>
            </a:r>
            <a:r>
              <a:rPr lang="en-US" sz="3200" dirty="0" smtClean="0"/>
              <a:t>Sir Edward Grey British Prime Minster </a:t>
            </a:r>
            <a:endParaRPr lang="en-US" sz="3200" dirty="0"/>
          </a:p>
        </p:txBody>
      </p:sp>
      <p:pic>
        <p:nvPicPr>
          <p:cNvPr id="7" name="il_fi" descr="http://2.bp.blogspot.com/_NE-72ZXux-g/TN7e80b6U4I/AAAAAAAAP_k/lmGJgWjz72A/s1600/408px-Ed_Grey.jpg"/>
          <p:cNvPicPr>
            <a:picLocks noGrp="1"/>
          </p:cNvPicPr>
          <p:nvPr>
            <p:ph sz="half" idx="2"/>
          </p:nvPr>
        </p:nvPicPr>
        <p:blipFill>
          <a:blip r:embed="rId3" cstate="print"/>
          <a:srcRect/>
          <a:stretch>
            <a:fillRect/>
          </a:stretch>
        </p:blipFill>
        <p:spPr bwMode="auto">
          <a:xfrm>
            <a:off x="5126103" y="1600200"/>
            <a:ext cx="3082793" cy="4525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Conflict and Battle </a:t>
            </a:r>
            <a:endParaRPr lang="en-US" dirty="0"/>
          </a:p>
        </p:txBody>
      </p:sp>
      <p:sp>
        <p:nvSpPr>
          <p:cNvPr id="3" name="Content Placeholder 2"/>
          <p:cNvSpPr>
            <a:spLocks noGrp="1"/>
          </p:cNvSpPr>
          <p:nvPr>
            <p:ph idx="1"/>
          </p:nvPr>
        </p:nvSpPr>
        <p:spPr>
          <a:xfrm>
            <a:off x="381000" y="1600200"/>
            <a:ext cx="8305800" cy="4953000"/>
          </a:xfrm>
        </p:spPr>
        <p:txBody>
          <a:bodyPr>
            <a:normAutofit/>
          </a:bodyPr>
          <a:lstStyle/>
          <a:p>
            <a:r>
              <a:rPr lang="en-US" dirty="0" smtClean="0"/>
              <a:t>Austria-Hungary, Germany, and Italy had to fight on two fronts </a:t>
            </a:r>
          </a:p>
          <a:p>
            <a:pPr lvl="1"/>
            <a:r>
              <a:rPr lang="en-US" dirty="0" smtClean="0"/>
              <a:t>The Western front against France and Great Britain</a:t>
            </a:r>
          </a:p>
          <a:p>
            <a:pPr lvl="1"/>
            <a:r>
              <a:rPr lang="en-US" dirty="0" smtClean="0"/>
              <a:t>The  Eastern Front against Russia  </a:t>
            </a:r>
          </a:p>
          <a:p>
            <a:pPr lvl="1"/>
            <a:endParaRPr lang="en-US" dirty="0" smtClean="0"/>
          </a:p>
          <a:p>
            <a:r>
              <a:rPr lang="en-US" dirty="0" smtClean="0"/>
              <a:t>Many thought the war would be over quickly, but due to trench warfare armies hardly moved at all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Vocabulary </a:t>
            </a:r>
            <a:endParaRPr lang="en-US" dirty="0"/>
          </a:p>
        </p:txBody>
      </p:sp>
      <p:sp>
        <p:nvSpPr>
          <p:cNvPr id="3" name="Content Placeholder 2"/>
          <p:cNvSpPr>
            <a:spLocks noGrp="1"/>
          </p:cNvSpPr>
          <p:nvPr>
            <p:ph idx="1"/>
          </p:nvPr>
        </p:nvSpPr>
        <p:spPr/>
        <p:txBody>
          <a:bodyPr>
            <a:normAutofit fontScale="92500" lnSpcReduction="20000"/>
          </a:bodyPr>
          <a:lstStyle/>
          <a:p>
            <a:r>
              <a:rPr lang="en-US" sz="4200" u="sng" dirty="0" smtClean="0"/>
              <a:t>Navy</a:t>
            </a:r>
            <a:r>
              <a:rPr lang="en-US" sz="4200" dirty="0" smtClean="0"/>
              <a:t> – a fleet of ships</a:t>
            </a:r>
          </a:p>
          <a:p>
            <a:endParaRPr lang="en-US" sz="4200" dirty="0" smtClean="0"/>
          </a:p>
          <a:p>
            <a:r>
              <a:rPr lang="en-US" sz="4200" u="sng" dirty="0" smtClean="0"/>
              <a:t>Assassination </a:t>
            </a:r>
            <a:r>
              <a:rPr lang="en-US" sz="4200" dirty="0" smtClean="0"/>
              <a:t>– the murder of someone </a:t>
            </a:r>
          </a:p>
          <a:p>
            <a:endParaRPr lang="en-US" sz="4200" dirty="0" smtClean="0"/>
          </a:p>
          <a:p>
            <a:r>
              <a:rPr lang="en-US" sz="4200" u="sng" dirty="0" smtClean="0"/>
              <a:t>Alliances</a:t>
            </a:r>
            <a:r>
              <a:rPr lang="en-US" sz="4200" dirty="0" smtClean="0"/>
              <a:t> – a formal agreement  or treaty between two or more nations to cooperate for a specific purposes </a:t>
            </a:r>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Trench Warfare  </a:t>
            </a:r>
            <a:endParaRPr lang="en-US" dirty="0"/>
          </a:p>
        </p:txBody>
      </p:sp>
      <p:sp>
        <p:nvSpPr>
          <p:cNvPr id="5" name="Content Placeholder 4"/>
          <p:cNvSpPr>
            <a:spLocks noGrp="1"/>
          </p:cNvSpPr>
          <p:nvPr>
            <p:ph sz="half" idx="1"/>
          </p:nvPr>
        </p:nvSpPr>
        <p:spPr>
          <a:xfrm>
            <a:off x="0" y="1143000"/>
            <a:ext cx="4495800" cy="5715000"/>
          </a:xfrm>
        </p:spPr>
        <p:txBody>
          <a:bodyPr>
            <a:normAutofit lnSpcReduction="10000"/>
          </a:bodyPr>
          <a:lstStyle/>
          <a:p>
            <a:r>
              <a:rPr lang="en-US" dirty="0" smtClean="0"/>
              <a:t>Trench warfare caused a high number of causalities </a:t>
            </a:r>
          </a:p>
          <a:p>
            <a:pPr>
              <a:buNone/>
            </a:pPr>
            <a:endParaRPr lang="en-US" dirty="0" smtClean="0"/>
          </a:p>
          <a:p>
            <a:r>
              <a:rPr lang="en-US" dirty="0" smtClean="0"/>
              <a:t>Armies would dig deep ditches to shelter their troops</a:t>
            </a:r>
          </a:p>
          <a:p>
            <a:endParaRPr lang="en-US" dirty="0" smtClean="0"/>
          </a:p>
          <a:p>
            <a:r>
              <a:rPr lang="en-US" dirty="0" smtClean="0"/>
              <a:t>They would then put barb wire in front of the trenches </a:t>
            </a:r>
          </a:p>
          <a:p>
            <a:endParaRPr lang="en-US" dirty="0" smtClean="0"/>
          </a:p>
          <a:p>
            <a:r>
              <a:rPr lang="en-US" dirty="0" smtClean="0"/>
              <a:t>To attack, troops had to crawl out the trench</a:t>
            </a:r>
          </a:p>
          <a:p>
            <a:endParaRPr lang="en-US" dirty="0" smtClean="0"/>
          </a:p>
        </p:txBody>
      </p:sp>
      <p:pic>
        <p:nvPicPr>
          <p:cNvPr id="7" name="Content Placeholder 6" descr="File:Cheshire Regiment trench Somme 1916.jpg">
            <a:hlinkClick r:id="rId3"/>
          </p:cNvPr>
          <p:cNvPicPr>
            <a:picLocks noGrp="1"/>
          </p:cNvPicPr>
          <p:nvPr>
            <p:ph sz="half" idx="2"/>
          </p:nvPr>
        </p:nvPicPr>
        <p:blipFill>
          <a:blip r:embed="rId4" cstate="print"/>
          <a:srcRect/>
          <a:stretch>
            <a:fillRect/>
          </a:stretch>
        </p:blipFill>
        <p:spPr bwMode="auto">
          <a:xfrm>
            <a:off x="4267200" y="1219200"/>
            <a:ext cx="4724400" cy="5638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blinds(horizontal)">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blinds(horizontal)">
                                      <p:cBhvr>
                                        <p:cTn id="17" dur="500"/>
                                        <p:tgtEl>
                                          <p:spTgt spid="5">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6" end="6"/>
                                            </p:txEl>
                                          </p:spTgt>
                                        </p:tgtEl>
                                        <p:attrNameLst>
                                          <p:attrName>style.visibility</p:attrName>
                                        </p:attrNameLst>
                                      </p:cBhvr>
                                      <p:to>
                                        <p:strVal val="visible"/>
                                      </p:to>
                                    </p:set>
                                    <p:animEffect transition="in" filter="blinds(horizontal)">
                                      <p:cBhvr>
                                        <p:cTn id="22"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http://www.laredoclass.net/worldhistory2/assignpages%2004/Trenchsystem.jpg"/>
          <p:cNvPicPr>
            <a:picLocks noGrp="1"/>
          </p:cNvPicPr>
          <p:nvPr>
            <p:ph idx="1"/>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Trench Warfare </a:t>
            </a:r>
            <a:endParaRPr lang="en-US" dirty="0"/>
          </a:p>
        </p:txBody>
      </p:sp>
      <p:pic>
        <p:nvPicPr>
          <p:cNvPr id="4" name="rg_hi" descr="http://t3.gstatic.com/images?q=tbn:ANd9GcROszrO1WzlSJFp5CQGQol5aFPW3tKHlcBWWM5PE3Mo4FyiUAVu">
            <a:hlinkClick r:id="rId3"/>
          </p:cNvPr>
          <p:cNvPicPr>
            <a:picLocks noGrp="1"/>
          </p:cNvPicPr>
          <p:nvPr>
            <p:ph idx="1"/>
          </p:nvPr>
        </p:nvPicPr>
        <p:blipFill>
          <a:blip r:embed="rId4" cstate="print"/>
          <a:srcRect/>
          <a:stretch>
            <a:fillRect/>
          </a:stretch>
        </p:blipFill>
        <p:spPr bwMode="auto">
          <a:xfrm>
            <a:off x="152400" y="914400"/>
            <a:ext cx="2143125" cy="2133600"/>
          </a:xfrm>
          <a:prstGeom prst="rect">
            <a:avLst/>
          </a:prstGeom>
          <a:noFill/>
          <a:ln w="9525">
            <a:noFill/>
            <a:miter lim="800000"/>
            <a:headEnd/>
            <a:tailEnd/>
          </a:ln>
        </p:spPr>
      </p:pic>
      <p:sp>
        <p:nvSpPr>
          <p:cNvPr id="7" name="TextBox 6"/>
          <p:cNvSpPr txBox="1"/>
          <p:nvPr/>
        </p:nvSpPr>
        <p:spPr>
          <a:xfrm>
            <a:off x="228600" y="3124200"/>
            <a:ext cx="2287614" cy="646331"/>
          </a:xfrm>
          <a:prstGeom prst="rect">
            <a:avLst/>
          </a:prstGeom>
          <a:noFill/>
        </p:spPr>
        <p:txBody>
          <a:bodyPr wrap="none" rtlCol="0">
            <a:spAutoFit/>
          </a:bodyPr>
          <a:lstStyle/>
          <a:p>
            <a:r>
              <a:rPr lang="en-US" dirty="0" smtClean="0"/>
              <a:t>Trenches would fill up </a:t>
            </a:r>
          </a:p>
          <a:p>
            <a:r>
              <a:rPr lang="en-US" dirty="0" smtClean="0"/>
              <a:t>With water </a:t>
            </a:r>
            <a:endParaRPr lang="en-US" dirty="0"/>
          </a:p>
        </p:txBody>
      </p:sp>
      <p:pic>
        <p:nvPicPr>
          <p:cNvPr id="17410" name="Picture 2" descr="http://homepage.ntlworld.com/bandl.danby/Pic035TrenchFoot.jpg"/>
          <p:cNvPicPr>
            <a:picLocks noChangeAspect="1" noChangeArrowheads="1"/>
          </p:cNvPicPr>
          <p:nvPr/>
        </p:nvPicPr>
        <p:blipFill>
          <a:blip r:embed="rId5" cstate="print"/>
          <a:srcRect/>
          <a:stretch>
            <a:fillRect/>
          </a:stretch>
        </p:blipFill>
        <p:spPr bwMode="auto">
          <a:xfrm>
            <a:off x="2819400" y="1447800"/>
            <a:ext cx="2971800" cy="2027817"/>
          </a:xfrm>
          <a:prstGeom prst="rect">
            <a:avLst/>
          </a:prstGeom>
          <a:noFill/>
        </p:spPr>
      </p:pic>
      <p:sp>
        <p:nvSpPr>
          <p:cNvPr id="8" name="TextBox 7"/>
          <p:cNvSpPr txBox="1"/>
          <p:nvPr/>
        </p:nvSpPr>
        <p:spPr>
          <a:xfrm>
            <a:off x="3276600" y="3581400"/>
            <a:ext cx="2703882" cy="646331"/>
          </a:xfrm>
          <a:prstGeom prst="rect">
            <a:avLst/>
          </a:prstGeom>
          <a:noFill/>
        </p:spPr>
        <p:txBody>
          <a:bodyPr wrap="none" rtlCol="0">
            <a:spAutoFit/>
          </a:bodyPr>
          <a:lstStyle/>
          <a:p>
            <a:r>
              <a:rPr lang="en-US" dirty="0" smtClean="0"/>
              <a:t>Trench Foot from standing </a:t>
            </a:r>
          </a:p>
          <a:p>
            <a:r>
              <a:rPr lang="en-US" dirty="0" smtClean="0"/>
              <a:t>In water</a:t>
            </a:r>
            <a:endParaRPr lang="en-US" dirty="0"/>
          </a:p>
        </p:txBody>
      </p:sp>
      <p:pic>
        <p:nvPicPr>
          <p:cNvPr id="9" name="il_fi" descr="http://wa8.wikispaces.com/file/view/Trench_Rats.jpg/268952132/Trench_Rats.jpg"/>
          <p:cNvPicPr/>
          <p:nvPr/>
        </p:nvPicPr>
        <p:blipFill>
          <a:blip r:embed="rId6" cstate="print"/>
          <a:srcRect/>
          <a:stretch>
            <a:fillRect/>
          </a:stretch>
        </p:blipFill>
        <p:spPr bwMode="auto">
          <a:xfrm>
            <a:off x="0" y="4143375"/>
            <a:ext cx="3810000" cy="2714625"/>
          </a:xfrm>
          <a:prstGeom prst="rect">
            <a:avLst/>
          </a:prstGeom>
          <a:noFill/>
          <a:ln w="9525">
            <a:noFill/>
            <a:miter lim="800000"/>
            <a:headEnd/>
            <a:tailEnd/>
          </a:ln>
        </p:spPr>
      </p:pic>
      <p:sp>
        <p:nvSpPr>
          <p:cNvPr id="10" name="TextBox 9"/>
          <p:cNvSpPr txBox="1"/>
          <p:nvPr/>
        </p:nvSpPr>
        <p:spPr>
          <a:xfrm>
            <a:off x="4191000" y="4648200"/>
            <a:ext cx="637803" cy="369332"/>
          </a:xfrm>
          <a:prstGeom prst="rect">
            <a:avLst/>
          </a:prstGeom>
          <a:noFill/>
        </p:spPr>
        <p:txBody>
          <a:bodyPr wrap="none" rtlCol="0">
            <a:spAutoFit/>
          </a:bodyPr>
          <a:lstStyle/>
          <a:p>
            <a:r>
              <a:rPr lang="en-US" dirty="0" smtClean="0"/>
              <a:t>Rats </a:t>
            </a:r>
            <a:endParaRPr lang="en-US" dirty="0"/>
          </a:p>
        </p:txBody>
      </p:sp>
      <p:pic>
        <p:nvPicPr>
          <p:cNvPr id="11" name="rg_hi" descr="http://t2.gstatic.com/images?q=tbn:ANd9GcShxk8eHUy7PqZZ6Z4WTOs-ihnqqthBl64sweSb3el9ZWzXSJVWsQ">
            <a:hlinkClick r:id="rId7"/>
          </p:cNvPr>
          <p:cNvPicPr/>
          <p:nvPr/>
        </p:nvPicPr>
        <p:blipFill>
          <a:blip r:embed="rId8" cstate="print"/>
          <a:srcRect/>
          <a:stretch>
            <a:fillRect/>
          </a:stretch>
        </p:blipFill>
        <p:spPr bwMode="auto">
          <a:xfrm>
            <a:off x="4419600" y="5505450"/>
            <a:ext cx="1485900" cy="1352550"/>
          </a:xfrm>
          <a:prstGeom prst="rect">
            <a:avLst/>
          </a:prstGeom>
          <a:noFill/>
          <a:ln w="9525">
            <a:noFill/>
            <a:miter lim="800000"/>
            <a:headEnd/>
            <a:tailEnd/>
          </a:ln>
        </p:spPr>
      </p:pic>
      <p:sp>
        <p:nvSpPr>
          <p:cNvPr id="12" name="TextBox 11"/>
          <p:cNvSpPr txBox="1"/>
          <p:nvPr/>
        </p:nvSpPr>
        <p:spPr>
          <a:xfrm>
            <a:off x="6400800" y="6019800"/>
            <a:ext cx="712054" cy="369332"/>
          </a:xfrm>
          <a:prstGeom prst="rect">
            <a:avLst/>
          </a:prstGeom>
          <a:noFill/>
        </p:spPr>
        <p:txBody>
          <a:bodyPr wrap="none" rtlCol="0">
            <a:spAutoFit/>
          </a:bodyPr>
          <a:lstStyle/>
          <a:p>
            <a:r>
              <a:rPr lang="en-US" dirty="0" smtClean="0"/>
              <a:t>Fleas </a:t>
            </a:r>
            <a:endParaRPr lang="en-US" dirty="0"/>
          </a:p>
        </p:txBody>
      </p:sp>
      <p:pic>
        <p:nvPicPr>
          <p:cNvPr id="17412" name="Picture 4" descr="http://merryfarmer.files.wordpress.com/2012/01/wwi-soldier.jpg"/>
          <p:cNvPicPr>
            <a:picLocks noChangeAspect="1" noChangeArrowheads="1"/>
          </p:cNvPicPr>
          <p:nvPr/>
        </p:nvPicPr>
        <p:blipFill>
          <a:blip r:embed="rId9" cstate="print"/>
          <a:srcRect/>
          <a:stretch>
            <a:fillRect/>
          </a:stretch>
        </p:blipFill>
        <p:spPr bwMode="auto">
          <a:xfrm>
            <a:off x="6172200" y="1143000"/>
            <a:ext cx="2828757" cy="3505200"/>
          </a:xfrm>
          <a:prstGeom prst="rect">
            <a:avLst/>
          </a:prstGeom>
          <a:noFill/>
        </p:spPr>
      </p:pic>
      <p:sp>
        <p:nvSpPr>
          <p:cNvPr id="13" name="TextBox 12"/>
          <p:cNvSpPr txBox="1"/>
          <p:nvPr/>
        </p:nvSpPr>
        <p:spPr>
          <a:xfrm>
            <a:off x="6477000" y="4953000"/>
            <a:ext cx="2411366" cy="369332"/>
          </a:xfrm>
          <a:prstGeom prst="rect">
            <a:avLst/>
          </a:prstGeom>
          <a:noFill/>
        </p:spPr>
        <p:txBody>
          <a:bodyPr wrap="none" rtlCol="0">
            <a:spAutoFit/>
          </a:bodyPr>
          <a:lstStyle/>
          <a:p>
            <a:r>
              <a:rPr lang="en-US" dirty="0" smtClean="0"/>
              <a:t>Death and Destruction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blinds(horizontal)">
                                      <p:cBhvr>
                                        <p:cTn id="10" dur="500"/>
                                        <p:tgtEl>
                                          <p:spTgt spid="7">
                                            <p:txEl>
                                              <p:pRg st="0" end="0"/>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Effect transition="in" filter="blinds(horizontal)">
                                      <p:cBhvr>
                                        <p:cTn id="13" dur="500"/>
                                        <p:tgtEl>
                                          <p:spTgt spid="7">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7410"/>
                                        </p:tgtEl>
                                        <p:attrNameLst>
                                          <p:attrName>style.visibility</p:attrName>
                                        </p:attrNameLst>
                                      </p:cBhvr>
                                      <p:to>
                                        <p:strVal val="visible"/>
                                      </p:to>
                                    </p:set>
                                    <p:animEffect transition="in" filter="blinds(horizontal)">
                                      <p:cBhvr>
                                        <p:cTn id="18" dur="500"/>
                                        <p:tgtEl>
                                          <p:spTgt spid="17410"/>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animEffect transition="in" filter="blinds(horizontal)">
                                      <p:cBhvr>
                                        <p:cTn id="23" dur="500"/>
                                        <p:tgtEl>
                                          <p:spTgt spid="8">
                                            <p:txEl>
                                              <p:pRg st="0" end="0"/>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8">
                                            <p:txEl>
                                              <p:pRg st="1" end="1"/>
                                            </p:txEl>
                                          </p:spTgt>
                                        </p:tgtEl>
                                        <p:attrNameLst>
                                          <p:attrName>style.visibility</p:attrName>
                                        </p:attrNameLst>
                                      </p:cBhvr>
                                      <p:to>
                                        <p:strVal val="visible"/>
                                      </p:to>
                                    </p:set>
                                    <p:animEffect transition="in" filter="blinds(horizontal)">
                                      <p:cBhvr>
                                        <p:cTn id="26" dur="500"/>
                                        <p:tgtEl>
                                          <p:spTgt spid="8">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linds(horizontal)">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nodeType="clickEffect">
                                  <p:stCondLst>
                                    <p:cond delay="0"/>
                                  </p:stCondLst>
                                  <p:childTnLst>
                                    <p:set>
                                      <p:cBhvr>
                                        <p:cTn id="35" dur="1" fill="hold">
                                          <p:stCondLst>
                                            <p:cond delay="0"/>
                                          </p:stCondLst>
                                        </p:cTn>
                                        <p:tgtEl>
                                          <p:spTgt spid="10">
                                            <p:txEl>
                                              <p:pRg st="0" end="0"/>
                                            </p:txEl>
                                          </p:spTgt>
                                        </p:tgtEl>
                                        <p:attrNameLst>
                                          <p:attrName>style.visibility</p:attrName>
                                        </p:attrNameLst>
                                      </p:cBhvr>
                                      <p:to>
                                        <p:strVal val="visible"/>
                                      </p:to>
                                    </p:set>
                                    <p:animEffect transition="in" filter="blinds(horizontal)">
                                      <p:cBhvr>
                                        <p:cTn id="36" dur="500"/>
                                        <p:tgtEl>
                                          <p:spTgt spid="10">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blinds(horizontal)">
                                      <p:cBhvr>
                                        <p:cTn id="41" dur="500"/>
                                        <p:tgtEl>
                                          <p:spTgt spid="11"/>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nodeType="clickEffect">
                                  <p:stCondLst>
                                    <p:cond delay="0"/>
                                  </p:stCondLst>
                                  <p:childTnLst>
                                    <p:set>
                                      <p:cBhvr>
                                        <p:cTn id="45" dur="1" fill="hold">
                                          <p:stCondLst>
                                            <p:cond delay="0"/>
                                          </p:stCondLst>
                                        </p:cTn>
                                        <p:tgtEl>
                                          <p:spTgt spid="12">
                                            <p:txEl>
                                              <p:pRg st="0" end="0"/>
                                            </p:txEl>
                                          </p:spTgt>
                                        </p:tgtEl>
                                        <p:attrNameLst>
                                          <p:attrName>style.visibility</p:attrName>
                                        </p:attrNameLst>
                                      </p:cBhvr>
                                      <p:to>
                                        <p:strVal val="visible"/>
                                      </p:to>
                                    </p:set>
                                    <p:animEffect transition="in" filter="blinds(horizontal)">
                                      <p:cBhvr>
                                        <p:cTn id="46" dur="500"/>
                                        <p:tgtEl>
                                          <p:spTgt spid="12">
                                            <p:txEl>
                                              <p:pRg st="0" end="0"/>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nodeType="clickEffect">
                                  <p:stCondLst>
                                    <p:cond delay="0"/>
                                  </p:stCondLst>
                                  <p:childTnLst>
                                    <p:set>
                                      <p:cBhvr>
                                        <p:cTn id="50" dur="1" fill="hold">
                                          <p:stCondLst>
                                            <p:cond delay="0"/>
                                          </p:stCondLst>
                                        </p:cTn>
                                        <p:tgtEl>
                                          <p:spTgt spid="17412"/>
                                        </p:tgtEl>
                                        <p:attrNameLst>
                                          <p:attrName>style.visibility</p:attrName>
                                        </p:attrNameLst>
                                      </p:cBhvr>
                                      <p:to>
                                        <p:strVal val="visible"/>
                                      </p:to>
                                    </p:set>
                                    <p:animEffect transition="in" filter="blinds(horizontal)">
                                      <p:cBhvr>
                                        <p:cTn id="51" dur="500"/>
                                        <p:tgtEl>
                                          <p:spTgt spid="17412"/>
                                        </p:tgtEl>
                                      </p:cBhvr>
                                    </p:animEffect>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nodeType="clickEffect">
                                  <p:stCondLst>
                                    <p:cond delay="0"/>
                                  </p:stCondLst>
                                  <p:childTnLst>
                                    <p:set>
                                      <p:cBhvr>
                                        <p:cTn id="55" dur="1" fill="hold">
                                          <p:stCondLst>
                                            <p:cond delay="0"/>
                                          </p:stCondLst>
                                        </p:cTn>
                                        <p:tgtEl>
                                          <p:spTgt spid="13">
                                            <p:txEl>
                                              <p:pRg st="0" end="0"/>
                                            </p:txEl>
                                          </p:spTgt>
                                        </p:tgtEl>
                                        <p:attrNameLst>
                                          <p:attrName>style.visibility</p:attrName>
                                        </p:attrNameLst>
                                      </p:cBhvr>
                                      <p:to>
                                        <p:strVal val="visible"/>
                                      </p:to>
                                    </p:set>
                                    <p:animEffect transition="in" filter="blinds(horizontal)">
                                      <p:cBhvr>
                                        <p:cTn id="56"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Trench Warfare  </a:t>
            </a:r>
            <a:endParaRPr lang="en-US" dirty="0"/>
          </a:p>
        </p:txBody>
      </p:sp>
      <p:sp>
        <p:nvSpPr>
          <p:cNvPr id="4" name="Content Placeholder 3"/>
          <p:cNvSpPr>
            <a:spLocks noGrp="1"/>
          </p:cNvSpPr>
          <p:nvPr>
            <p:ph sz="half" idx="1"/>
          </p:nvPr>
        </p:nvSpPr>
        <p:spPr>
          <a:xfrm>
            <a:off x="457200" y="3886200"/>
            <a:ext cx="8229600" cy="2239963"/>
          </a:xfrm>
        </p:spPr>
        <p:txBody>
          <a:bodyPr/>
          <a:lstStyle/>
          <a:p>
            <a:r>
              <a:rPr lang="en-US" dirty="0" smtClean="0"/>
              <a:t>“We were able to see our comrades move forward in an attempt to cross No-Man’s Land, only to be mown  down like meadow grass.  I felt sick and the sight….. And remember weeping.”</a:t>
            </a:r>
            <a:endParaRPr lang="en-US" dirty="0"/>
          </a:p>
        </p:txBody>
      </p:sp>
      <p:pic>
        <p:nvPicPr>
          <p:cNvPr id="6" name="il_fi" descr="http://www.nysm.nysed.gov/citizensoldier/conflicts/WWI/images/6a22784u.jpg"/>
          <p:cNvPicPr>
            <a:picLocks noGrp="1"/>
          </p:cNvPicPr>
          <p:nvPr>
            <p:ph sz="half" idx="2"/>
          </p:nvPr>
        </p:nvPicPr>
        <p:blipFill>
          <a:blip r:embed="rId3" cstate="print"/>
          <a:srcRect/>
          <a:stretch>
            <a:fillRect/>
          </a:stretch>
        </p:blipFill>
        <p:spPr bwMode="auto">
          <a:xfrm>
            <a:off x="304800" y="1143000"/>
            <a:ext cx="8382000" cy="2514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Battle of </a:t>
            </a:r>
            <a:r>
              <a:rPr lang="en-US" dirty="0" err="1" smtClean="0"/>
              <a:t>Tannenberg</a:t>
            </a:r>
            <a:r>
              <a:rPr lang="en-US" dirty="0" smtClean="0"/>
              <a:t> </a:t>
            </a:r>
            <a:endParaRPr lang="en-US" dirty="0"/>
          </a:p>
        </p:txBody>
      </p:sp>
      <p:sp>
        <p:nvSpPr>
          <p:cNvPr id="3" name="Content Placeholder 2"/>
          <p:cNvSpPr>
            <a:spLocks noGrp="1"/>
          </p:cNvSpPr>
          <p:nvPr>
            <p:ph sz="half" idx="1"/>
          </p:nvPr>
        </p:nvSpPr>
        <p:spPr>
          <a:xfrm>
            <a:off x="0" y="1295400"/>
            <a:ext cx="4495800" cy="5410200"/>
          </a:xfrm>
        </p:spPr>
        <p:txBody>
          <a:bodyPr>
            <a:normAutofit fontScale="92500"/>
          </a:bodyPr>
          <a:lstStyle/>
          <a:p>
            <a:r>
              <a:rPr lang="en-US" dirty="0" smtClean="0">
                <a:solidFill>
                  <a:srgbClr val="FF0000"/>
                </a:solidFill>
              </a:rPr>
              <a:t>August 26 – August 30, 1914 </a:t>
            </a:r>
          </a:p>
          <a:p>
            <a:endParaRPr lang="en-US" dirty="0" smtClean="0"/>
          </a:p>
          <a:p>
            <a:r>
              <a:rPr lang="en-US" dirty="0" smtClean="0">
                <a:solidFill>
                  <a:srgbClr val="FF0000"/>
                </a:solidFill>
              </a:rPr>
              <a:t>This battle was on the Eastern Front – Germany vs. Russia </a:t>
            </a:r>
          </a:p>
          <a:p>
            <a:endParaRPr lang="en-US" dirty="0" smtClean="0"/>
          </a:p>
          <a:p>
            <a:r>
              <a:rPr lang="en-US" dirty="0" smtClean="0">
                <a:solidFill>
                  <a:srgbClr val="FF0000"/>
                </a:solidFill>
              </a:rPr>
              <a:t>Russia lost to Germany </a:t>
            </a:r>
          </a:p>
          <a:p>
            <a:endParaRPr lang="en-US" dirty="0" smtClean="0"/>
          </a:p>
          <a:p>
            <a:r>
              <a:rPr lang="en-US" dirty="0" smtClean="0"/>
              <a:t>The Germans were able to intercept a Russian message explaining their battle plan </a:t>
            </a:r>
          </a:p>
          <a:p>
            <a:endParaRPr lang="en-US" dirty="0" smtClean="0"/>
          </a:p>
          <a:p>
            <a:endParaRPr lang="en-US" dirty="0" smtClean="0"/>
          </a:p>
        </p:txBody>
      </p:sp>
      <p:pic>
        <p:nvPicPr>
          <p:cNvPr id="5" name="il_fi" descr="http://www.greatwardifferent.com/Great_War/Russia/Der%20Krieg%20Wort%20Bild%20-%20Tannenberg%20002.jpg"/>
          <p:cNvPicPr>
            <a:picLocks noGrp="1"/>
          </p:cNvPicPr>
          <p:nvPr>
            <p:ph sz="half" idx="2"/>
          </p:nvPr>
        </p:nvPicPr>
        <p:blipFill>
          <a:blip r:embed="rId2" cstate="print"/>
          <a:srcRect/>
          <a:stretch>
            <a:fillRect/>
          </a:stretch>
        </p:blipFill>
        <p:spPr bwMode="auto">
          <a:xfrm>
            <a:off x="4572000" y="1295400"/>
            <a:ext cx="4572000" cy="5334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blinds(horizontal)">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Battle of </a:t>
            </a:r>
            <a:r>
              <a:rPr lang="en-US" dirty="0" err="1" smtClean="0"/>
              <a:t>Tannenberg</a:t>
            </a:r>
            <a:r>
              <a:rPr lang="en-US" dirty="0" smtClean="0"/>
              <a:t> </a:t>
            </a:r>
            <a:endParaRPr lang="en-US" dirty="0"/>
          </a:p>
        </p:txBody>
      </p:sp>
      <p:sp>
        <p:nvSpPr>
          <p:cNvPr id="3" name="Content Placeholder 2"/>
          <p:cNvSpPr>
            <a:spLocks noGrp="1"/>
          </p:cNvSpPr>
          <p:nvPr>
            <p:ph sz="half" idx="1"/>
          </p:nvPr>
        </p:nvSpPr>
        <p:spPr>
          <a:xfrm>
            <a:off x="0" y="1600200"/>
            <a:ext cx="4495800" cy="5105400"/>
          </a:xfrm>
        </p:spPr>
        <p:txBody>
          <a:bodyPr>
            <a:normAutofit lnSpcReduction="10000"/>
          </a:bodyPr>
          <a:lstStyle/>
          <a:p>
            <a:r>
              <a:rPr lang="en-US" dirty="0" smtClean="0">
                <a:solidFill>
                  <a:srgbClr val="FF0000"/>
                </a:solidFill>
              </a:rPr>
              <a:t>30,000 Russian Soldiers died and 92,000 were captured</a:t>
            </a:r>
          </a:p>
          <a:p>
            <a:endParaRPr lang="en-US" dirty="0" smtClean="0"/>
          </a:p>
          <a:p>
            <a:r>
              <a:rPr lang="en-US" dirty="0" smtClean="0"/>
              <a:t>The Russian General was so upset, he did not tell the Russian Czar and killed himself </a:t>
            </a:r>
          </a:p>
          <a:p>
            <a:endParaRPr lang="en-US" dirty="0" smtClean="0"/>
          </a:p>
          <a:p>
            <a:r>
              <a:rPr lang="en-US" dirty="0" smtClean="0"/>
              <a:t>This defeat along with economic issues will cause major changes in Russia </a:t>
            </a:r>
          </a:p>
          <a:p>
            <a:endParaRPr lang="en-US" dirty="0"/>
          </a:p>
        </p:txBody>
      </p:sp>
      <p:pic>
        <p:nvPicPr>
          <p:cNvPr id="5" name="il_fi" descr="http://www.casahistoria.net/RussianSoldiersSurrenderBattleOfTannenberg.jpg"/>
          <p:cNvPicPr>
            <a:picLocks noGrp="1"/>
          </p:cNvPicPr>
          <p:nvPr>
            <p:ph sz="half" idx="2"/>
          </p:nvPr>
        </p:nvPicPr>
        <p:blipFill>
          <a:blip r:embed="rId2" cstate="print"/>
          <a:srcRect/>
          <a:stretch>
            <a:fillRect/>
          </a:stretch>
        </p:blipFill>
        <p:spPr bwMode="auto">
          <a:xfrm>
            <a:off x="4800600" y="1905000"/>
            <a:ext cx="4114800" cy="4419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Russia </a:t>
            </a:r>
            <a:endParaRPr lang="en-US" dirty="0"/>
          </a:p>
        </p:txBody>
      </p:sp>
      <p:sp>
        <p:nvSpPr>
          <p:cNvPr id="3" name="Content Placeholder 2"/>
          <p:cNvSpPr>
            <a:spLocks noGrp="1"/>
          </p:cNvSpPr>
          <p:nvPr>
            <p:ph sz="half" idx="1"/>
          </p:nvPr>
        </p:nvSpPr>
        <p:spPr/>
        <p:txBody>
          <a:bodyPr>
            <a:normAutofit fontScale="92500" lnSpcReduction="20000"/>
          </a:bodyPr>
          <a:lstStyle/>
          <a:p>
            <a:r>
              <a:rPr lang="en-US" dirty="0" smtClean="0"/>
              <a:t>Russia suffered great losses on the Eastern Front.</a:t>
            </a:r>
          </a:p>
          <a:p>
            <a:endParaRPr lang="en-US" dirty="0" smtClean="0"/>
          </a:p>
          <a:p>
            <a:r>
              <a:rPr lang="en-US" dirty="0" smtClean="0"/>
              <a:t>The Russian economy collapse and country was low on fuel and food</a:t>
            </a:r>
          </a:p>
          <a:p>
            <a:endParaRPr lang="en-US" dirty="0" smtClean="0"/>
          </a:p>
          <a:p>
            <a:r>
              <a:rPr lang="en-US" dirty="0" smtClean="0"/>
              <a:t>The Russian Revolution broke out and people demanded relief from their suffering </a:t>
            </a:r>
            <a:endParaRPr lang="en-US" dirty="0"/>
          </a:p>
        </p:txBody>
      </p:sp>
      <p:pic>
        <p:nvPicPr>
          <p:cNvPr id="8" name="il_fi" descr="http://mrbpielglobal.edublogs.org/files/2012/02/Russian-revolution-2gt3nco.jpg"/>
          <p:cNvPicPr>
            <a:picLocks noGrp="1"/>
          </p:cNvPicPr>
          <p:nvPr>
            <p:ph sz="half" idx="2"/>
          </p:nvPr>
        </p:nvPicPr>
        <p:blipFill>
          <a:blip r:embed="rId3" cstate="print"/>
          <a:srcRect/>
          <a:stretch>
            <a:fillRect/>
          </a:stretch>
        </p:blipFill>
        <p:spPr bwMode="auto">
          <a:xfrm>
            <a:off x="4343400" y="1676400"/>
            <a:ext cx="4648200" cy="47244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Russia </a:t>
            </a:r>
            <a:endParaRPr lang="en-US" dirty="0"/>
          </a:p>
        </p:txBody>
      </p:sp>
      <p:sp>
        <p:nvSpPr>
          <p:cNvPr id="3" name="Content Placeholder 2"/>
          <p:cNvSpPr>
            <a:spLocks noGrp="1"/>
          </p:cNvSpPr>
          <p:nvPr>
            <p:ph sz="half" idx="1"/>
          </p:nvPr>
        </p:nvSpPr>
        <p:spPr>
          <a:xfrm>
            <a:off x="152400" y="1219200"/>
            <a:ext cx="4343400" cy="5486400"/>
          </a:xfrm>
        </p:spPr>
        <p:txBody>
          <a:bodyPr>
            <a:normAutofit fontScale="85000" lnSpcReduction="20000"/>
          </a:bodyPr>
          <a:lstStyle/>
          <a:p>
            <a:r>
              <a:rPr lang="en-US" dirty="0" smtClean="0"/>
              <a:t>The Russian Ruler, Czar Nicholas II, was forced to give up his throne </a:t>
            </a:r>
          </a:p>
          <a:p>
            <a:endParaRPr lang="en-US" dirty="0" smtClean="0"/>
          </a:p>
          <a:p>
            <a:r>
              <a:rPr lang="en-US" dirty="0" smtClean="0"/>
              <a:t>Vladimir Lenin  came to power  and promised peace, bread, and land to all Russians </a:t>
            </a:r>
          </a:p>
          <a:p>
            <a:endParaRPr lang="en-US" dirty="0" smtClean="0"/>
          </a:p>
          <a:p>
            <a:r>
              <a:rPr lang="en-US" dirty="0" smtClean="0"/>
              <a:t>He installed a communism economic system.  The government controlled all resources</a:t>
            </a:r>
          </a:p>
          <a:p>
            <a:endParaRPr lang="en-US" dirty="0" smtClean="0"/>
          </a:p>
          <a:p>
            <a:r>
              <a:rPr lang="en-US" dirty="0" smtClean="0"/>
              <a:t>He also signed a peace treaty with Germany giving land in the Western part of Russia </a:t>
            </a:r>
            <a:endParaRPr lang="en-US" dirty="0"/>
          </a:p>
        </p:txBody>
      </p:sp>
      <p:pic>
        <p:nvPicPr>
          <p:cNvPr id="5" name="il_fi" descr="http://www.economicnoise.com/wp-content/uploads/2012/03/lenin.jpg"/>
          <p:cNvPicPr>
            <a:picLocks noGrp="1"/>
          </p:cNvPicPr>
          <p:nvPr>
            <p:ph sz="half" idx="2"/>
          </p:nvPr>
        </p:nvPicPr>
        <p:blipFill>
          <a:blip r:embed="rId3" cstate="print"/>
          <a:srcRect/>
          <a:stretch>
            <a:fillRect/>
          </a:stretch>
        </p:blipFill>
        <p:spPr bwMode="auto">
          <a:xfrm>
            <a:off x="4838700" y="1802733"/>
            <a:ext cx="3657600" cy="412089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blinds(horizontal)">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Battle of Verdun </a:t>
            </a:r>
            <a:endParaRPr lang="en-US" dirty="0"/>
          </a:p>
        </p:txBody>
      </p:sp>
      <p:sp>
        <p:nvSpPr>
          <p:cNvPr id="3" name="Content Placeholder 2"/>
          <p:cNvSpPr>
            <a:spLocks noGrp="1"/>
          </p:cNvSpPr>
          <p:nvPr>
            <p:ph sz="half" idx="1"/>
          </p:nvPr>
        </p:nvSpPr>
        <p:spPr/>
        <p:txBody>
          <a:bodyPr/>
          <a:lstStyle/>
          <a:p>
            <a:r>
              <a:rPr lang="en-US" dirty="0" smtClean="0">
                <a:solidFill>
                  <a:srgbClr val="FF0000"/>
                </a:solidFill>
              </a:rPr>
              <a:t>February 21 – December 19, 1916</a:t>
            </a:r>
          </a:p>
          <a:p>
            <a:endParaRPr lang="en-US" dirty="0" smtClean="0">
              <a:solidFill>
                <a:srgbClr val="FF0000"/>
              </a:solidFill>
            </a:endParaRPr>
          </a:p>
          <a:p>
            <a:r>
              <a:rPr lang="en-US" dirty="0" smtClean="0">
                <a:solidFill>
                  <a:srgbClr val="FF0000"/>
                </a:solidFill>
              </a:rPr>
              <a:t>Took place in Northeastern France (Western Front) </a:t>
            </a:r>
          </a:p>
          <a:p>
            <a:endParaRPr lang="en-US" dirty="0" smtClean="0"/>
          </a:p>
          <a:p>
            <a:r>
              <a:rPr lang="en-US" dirty="0" smtClean="0">
                <a:solidFill>
                  <a:srgbClr val="FF0000"/>
                </a:solidFill>
              </a:rPr>
              <a:t>The Germans attacked a fortress in France </a:t>
            </a:r>
            <a:endParaRPr lang="en-US" dirty="0">
              <a:solidFill>
                <a:srgbClr val="FF0000"/>
              </a:solidFill>
            </a:endParaRPr>
          </a:p>
        </p:txBody>
      </p:sp>
      <p:pic>
        <p:nvPicPr>
          <p:cNvPr id="5" name="Content Placeholder 4" descr="verdun_battle_french-apha-110118.jpg"/>
          <p:cNvPicPr>
            <a:picLocks noGrp="1"/>
          </p:cNvPicPr>
          <p:nvPr>
            <p:ph sz="half" idx="2"/>
          </p:nvPr>
        </p:nvPicPr>
        <p:blipFill>
          <a:blip r:embed="rId2" cstate="print"/>
          <a:srcRect/>
          <a:stretch>
            <a:fillRect/>
          </a:stretch>
        </p:blipFill>
        <p:spPr bwMode="auto">
          <a:xfrm>
            <a:off x="4114800" y="1676400"/>
            <a:ext cx="4876800" cy="3276599"/>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Battle of Verdun </a:t>
            </a:r>
            <a:endParaRPr lang="en-US" dirty="0"/>
          </a:p>
        </p:txBody>
      </p:sp>
      <p:sp>
        <p:nvSpPr>
          <p:cNvPr id="3" name="Content Placeholder 2"/>
          <p:cNvSpPr>
            <a:spLocks noGrp="1"/>
          </p:cNvSpPr>
          <p:nvPr>
            <p:ph sz="half" idx="1"/>
          </p:nvPr>
        </p:nvSpPr>
        <p:spPr/>
        <p:txBody>
          <a:bodyPr/>
          <a:lstStyle/>
          <a:p>
            <a:r>
              <a:rPr lang="en-US" dirty="0" smtClean="0"/>
              <a:t>This was the longest and deadliest battle of the war</a:t>
            </a:r>
          </a:p>
          <a:p>
            <a:endParaRPr lang="en-US" dirty="0" smtClean="0"/>
          </a:p>
          <a:p>
            <a:r>
              <a:rPr lang="en-US" dirty="0" smtClean="0">
                <a:solidFill>
                  <a:srgbClr val="FF0000"/>
                </a:solidFill>
              </a:rPr>
              <a:t>350,000 French </a:t>
            </a:r>
            <a:r>
              <a:rPr lang="en-US" dirty="0" smtClean="0">
                <a:solidFill>
                  <a:srgbClr val="FF0000"/>
                </a:solidFill>
              </a:rPr>
              <a:t>troops died </a:t>
            </a:r>
            <a:endParaRPr lang="en-US" dirty="0" smtClean="0">
              <a:solidFill>
                <a:srgbClr val="FF0000"/>
              </a:solidFill>
            </a:endParaRPr>
          </a:p>
          <a:p>
            <a:endParaRPr lang="en-US" dirty="0" smtClean="0">
              <a:solidFill>
                <a:srgbClr val="FF0000"/>
              </a:solidFill>
            </a:endParaRPr>
          </a:p>
          <a:p>
            <a:r>
              <a:rPr lang="en-US" dirty="0" smtClean="0">
                <a:solidFill>
                  <a:srgbClr val="FF0000"/>
                </a:solidFill>
              </a:rPr>
              <a:t>350,000 German </a:t>
            </a:r>
            <a:r>
              <a:rPr lang="en-US" dirty="0" smtClean="0">
                <a:solidFill>
                  <a:srgbClr val="FF0000"/>
                </a:solidFill>
              </a:rPr>
              <a:t>troops died </a:t>
            </a:r>
            <a:endParaRPr lang="en-US" dirty="0">
              <a:solidFill>
                <a:srgbClr val="FF0000"/>
              </a:solidFill>
            </a:endParaRPr>
          </a:p>
        </p:txBody>
      </p:sp>
      <p:pic>
        <p:nvPicPr>
          <p:cNvPr id="5" name="Content Placeholder 4" descr="http://www.historylearningsite.co.uk/fileadmin/historyLearningSite/verdun.jpg"/>
          <p:cNvPicPr>
            <a:picLocks noGrp="1"/>
          </p:cNvPicPr>
          <p:nvPr>
            <p:ph sz="half" idx="2"/>
          </p:nvPr>
        </p:nvPicPr>
        <p:blipFill>
          <a:blip r:embed="rId2" cstate="print"/>
          <a:srcRect/>
          <a:stretch>
            <a:fillRect/>
          </a:stretch>
        </p:blipFill>
        <p:spPr bwMode="auto">
          <a:xfrm>
            <a:off x="4648200" y="1600200"/>
            <a:ext cx="4343400" cy="4876799"/>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Vocabulary </a:t>
            </a:r>
            <a:endParaRPr lang="en-US" dirty="0"/>
          </a:p>
        </p:txBody>
      </p:sp>
      <p:sp>
        <p:nvSpPr>
          <p:cNvPr id="3" name="Content Placeholder 2"/>
          <p:cNvSpPr>
            <a:spLocks noGrp="1"/>
          </p:cNvSpPr>
          <p:nvPr>
            <p:ph idx="1"/>
          </p:nvPr>
        </p:nvSpPr>
        <p:spPr>
          <a:xfrm>
            <a:off x="152400" y="1143000"/>
            <a:ext cx="8991600" cy="5486400"/>
          </a:xfrm>
        </p:spPr>
        <p:txBody>
          <a:bodyPr>
            <a:normAutofit/>
          </a:bodyPr>
          <a:lstStyle/>
          <a:p>
            <a:r>
              <a:rPr lang="en-US" u="sng" dirty="0" smtClean="0"/>
              <a:t>Imperialism</a:t>
            </a:r>
            <a:r>
              <a:rPr lang="en-US" dirty="0" smtClean="0"/>
              <a:t>- When larger and more powerful countries take over smaller colonies and countries to make up an Empire. </a:t>
            </a:r>
          </a:p>
          <a:p>
            <a:pPr>
              <a:buNone/>
            </a:pPr>
            <a:endParaRPr lang="en-US" dirty="0" smtClean="0"/>
          </a:p>
          <a:p>
            <a:r>
              <a:rPr lang="en-US" u="sng" dirty="0" smtClean="0"/>
              <a:t>Militarism</a:t>
            </a:r>
            <a:r>
              <a:rPr lang="en-US" dirty="0" smtClean="0"/>
              <a:t>- The development and collection of weapons to prepare for war or conflict </a:t>
            </a:r>
          </a:p>
          <a:p>
            <a:endParaRPr lang="en-US" dirty="0" smtClean="0"/>
          </a:p>
          <a:p>
            <a:r>
              <a:rPr lang="en-US" u="sng" dirty="0" smtClean="0"/>
              <a:t>Tension</a:t>
            </a:r>
            <a:r>
              <a:rPr lang="en-US" dirty="0" smtClean="0"/>
              <a:t> – a strain or hostility between people or groups of people </a:t>
            </a:r>
          </a:p>
          <a:p>
            <a:endParaRPr lang="en-US" sz="28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Battle of the Somme </a:t>
            </a:r>
            <a:endParaRPr lang="en-US" dirty="0"/>
          </a:p>
        </p:txBody>
      </p:sp>
      <p:sp>
        <p:nvSpPr>
          <p:cNvPr id="3" name="Content Placeholder 2"/>
          <p:cNvSpPr>
            <a:spLocks noGrp="1"/>
          </p:cNvSpPr>
          <p:nvPr>
            <p:ph sz="half" idx="1"/>
          </p:nvPr>
        </p:nvSpPr>
        <p:spPr/>
        <p:txBody>
          <a:bodyPr>
            <a:normAutofit lnSpcReduction="10000"/>
          </a:bodyPr>
          <a:lstStyle/>
          <a:p>
            <a:r>
              <a:rPr lang="en-US" dirty="0" smtClean="0">
                <a:solidFill>
                  <a:srgbClr val="FF0000"/>
                </a:solidFill>
              </a:rPr>
              <a:t>July 1 – November 13, 1916</a:t>
            </a:r>
          </a:p>
          <a:p>
            <a:endParaRPr lang="en-US" dirty="0" smtClean="0">
              <a:solidFill>
                <a:srgbClr val="FF0000"/>
              </a:solidFill>
            </a:endParaRPr>
          </a:p>
          <a:p>
            <a:r>
              <a:rPr lang="en-US" dirty="0" smtClean="0">
                <a:solidFill>
                  <a:srgbClr val="FF0000"/>
                </a:solidFill>
              </a:rPr>
              <a:t>Took place along the Somme River in France (Western Front)</a:t>
            </a:r>
          </a:p>
          <a:p>
            <a:endParaRPr lang="en-US" dirty="0" smtClean="0">
              <a:solidFill>
                <a:srgbClr val="FF0000"/>
              </a:solidFill>
            </a:endParaRPr>
          </a:p>
          <a:p>
            <a:r>
              <a:rPr lang="en-US" dirty="0" smtClean="0">
                <a:solidFill>
                  <a:srgbClr val="FF0000"/>
                </a:solidFill>
              </a:rPr>
              <a:t>French and British armies attacked the Germans </a:t>
            </a:r>
          </a:p>
        </p:txBody>
      </p:sp>
      <p:pic>
        <p:nvPicPr>
          <p:cNvPr id="5" name="il_fi" descr="http://t1.gstatic.com/images?q=tbn:ANd9GcQk1m1htBFY4AdmhYX6jYT52sYEAEUnqlAfCWM7KuHIRGlV2q8WhhcUIdAHPQ"/>
          <p:cNvPicPr>
            <a:picLocks noGrp="1"/>
          </p:cNvPicPr>
          <p:nvPr>
            <p:ph sz="half" idx="2"/>
          </p:nvPr>
        </p:nvPicPr>
        <p:blipFill>
          <a:blip r:embed="rId2" cstate="print"/>
          <a:srcRect/>
          <a:stretch>
            <a:fillRect/>
          </a:stretch>
        </p:blipFill>
        <p:spPr bwMode="auto">
          <a:xfrm>
            <a:off x="4572000" y="1676400"/>
            <a:ext cx="4419599" cy="47244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Battle of the Somme</a:t>
            </a:r>
            <a:endParaRPr lang="en-US" dirty="0"/>
          </a:p>
        </p:txBody>
      </p:sp>
      <p:sp>
        <p:nvSpPr>
          <p:cNvPr id="3" name="Content Placeholder 2"/>
          <p:cNvSpPr>
            <a:spLocks noGrp="1"/>
          </p:cNvSpPr>
          <p:nvPr>
            <p:ph sz="half" idx="1"/>
          </p:nvPr>
        </p:nvSpPr>
        <p:spPr/>
        <p:txBody>
          <a:bodyPr/>
          <a:lstStyle/>
          <a:p>
            <a:r>
              <a:rPr lang="en-US" dirty="0" smtClean="0"/>
              <a:t>20,000 British troops were killed and 40,000 with injured on the first day alone  (Bloodiest day in British history)</a:t>
            </a:r>
          </a:p>
          <a:p>
            <a:endParaRPr lang="en-US" dirty="0" smtClean="0"/>
          </a:p>
          <a:p>
            <a:r>
              <a:rPr lang="en-US" dirty="0" smtClean="0"/>
              <a:t>Heavy Rains in October made it difficult to fight  </a:t>
            </a:r>
          </a:p>
          <a:p>
            <a:endParaRPr lang="en-US" dirty="0" smtClean="0"/>
          </a:p>
          <a:p>
            <a:endParaRPr lang="en-US" dirty="0"/>
          </a:p>
        </p:txBody>
      </p:sp>
      <p:pic>
        <p:nvPicPr>
          <p:cNvPr id="5" name="il_fi" descr="http://bioscopic.files.wordpress.com/2009/11/ancre.jpg"/>
          <p:cNvPicPr>
            <a:picLocks noGrp="1"/>
          </p:cNvPicPr>
          <p:nvPr>
            <p:ph sz="half" idx="2"/>
          </p:nvPr>
        </p:nvPicPr>
        <p:blipFill>
          <a:blip r:embed="rId2" cstate="print"/>
          <a:srcRect/>
          <a:stretch>
            <a:fillRect/>
          </a:stretch>
        </p:blipFill>
        <p:spPr bwMode="auto">
          <a:xfrm>
            <a:off x="4343400" y="1524000"/>
            <a:ext cx="4648200" cy="47244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Battle of the Somme</a:t>
            </a:r>
            <a:endParaRPr lang="en-US" dirty="0"/>
          </a:p>
        </p:txBody>
      </p:sp>
      <p:sp>
        <p:nvSpPr>
          <p:cNvPr id="3" name="Content Placeholder 2"/>
          <p:cNvSpPr>
            <a:spLocks noGrp="1"/>
          </p:cNvSpPr>
          <p:nvPr>
            <p:ph sz="half" idx="1"/>
          </p:nvPr>
        </p:nvSpPr>
        <p:spPr/>
        <p:txBody>
          <a:bodyPr>
            <a:normAutofit fontScale="92500" lnSpcReduction="10000"/>
          </a:bodyPr>
          <a:lstStyle/>
          <a:p>
            <a:r>
              <a:rPr lang="en-US" dirty="0" smtClean="0">
                <a:solidFill>
                  <a:srgbClr val="FF0000"/>
                </a:solidFill>
              </a:rPr>
              <a:t>The battle was abandoned and resulted with the French and British gaining only 5 miles </a:t>
            </a:r>
          </a:p>
          <a:p>
            <a:pPr>
              <a:buNone/>
            </a:pPr>
            <a:endParaRPr lang="en-US" dirty="0" smtClean="0">
              <a:solidFill>
                <a:srgbClr val="FF0000"/>
              </a:solidFill>
            </a:endParaRPr>
          </a:p>
          <a:p>
            <a:r>
              <a:rPr lang="en-US" dirty="0" smtClean="0">
                <a:solidFill>
                  <a:srgbClr val="FF0000"/>
                </a:solidFill>
              </a:rPr>
              <a:t>650,000 German </a:t>
            </a:r>
            <a:r>
              <a:rPr lang="en-US" dirty="0" smtClean="0">
                <a:solidFill>
                  <a:srgbClr val="FF0000"/>
                </a:solidFill>
              </a:rPr>
              <a:t>casualties </a:t>
            </a:r>
            <a:endParaRPr lang="en-US" dirty="0" smtClean="0">
              <a:solidFill>
                <a:srgbClr val="FF0000"/>
              </a:solidFill>
            </a:endParaRPr>
          </a:p>
          <a:p>
            <a:r>
              <a:rPr lang="en-US" dirty="0" smtClean="0">
                <a:solidFill>
                  <a:srgbClr val="FF0000"/>
                </a:solidFill>
              </a:rPr>
              <a:t>420,000 British </a:t>
            </a:r>
            <a:r>
              <a:rPr lang="en-US" dirty="0" smtClean="0">
                <a:solidFill>
                  <a:srgbClr val="FF0000"/>
                </a:solidFill>
              </a:rPr>
              <a:t>casualties</a:t>
            </a:r>
            <a:endParaRPr lang="en-US" dirty="0" smtClean="0">
              <a:solidFill>
                <a:srgbClr val="FF0000"/>
              </a:solidFill>
            </a:endParaRPr>
          </a:p>
          <a:p>
            <a:r>
              <a:rPr lang="en-US" dirty="0" smtClean="0">
                <a:solidFill>
                  <a:srgbClr val="FF0000"/>
                </a:solidFill>
              </a:rPr>
              <a:t> 195,000 </a:t>
            </a:r>
            <a:r>
              <a:rPr lang="en-US" smtClean="0">
                <a:solidFill>
                  <a:srgbClr val="FF0000"/>
                </a:solidFill>
              </a:rPr>
              <a:t>French </a:t>
            </a:r>
            <a:r>
              <a:rPr lang="en-US" smtClean="0">
                <a:solidFill>
                  <a:srgbClr val="FF0000"/>
                </a:solidFill>
              </a:rPr>
              <a:t>casualties </a:t>
            </a:r>
            <a:endParaRPr lang="en-US" dirty="0">
              <a:solidFill>
                <a:srgbClr val="FF0000"/>
              </a:solidFill>
            </a:endParaRPr>
          </a:p>
        </p:txBody>
      </p:sp>
      <p:pic>
        <p:nvPicPr>
          <p:cNvPr id="5" name="il_fi" descr="http://www.freeinfosociety.com/media/images/3656.jpg"/>
          <p:cNvPicPr>
            <a:picLocks noGrp="1"/>
          </p:cNvPicPr>
          <p:nvPr>
            <p:ph sz="half" idx="2"/>
          </p:nvPr>
        </p:nvPicPr>
        <p:blipFill>
          <a:blip r:embed="rId2" cstate="print"/>
          <a:srcRect/>
          <a:stretch>
            <a:fillRect/>
          </a:stretch>
        </p:blipFill>
        <p:spPr bwMode="auto">
          <a:xfrm>
            <a:off x="4419600" y="1752600"/>
            <a:ext cx="4267200" cy="3810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United States </a:t>
            </a:r>
            <a:endParaRPr lang="en-US" dirty="0"/>
          </a:p>
        </p:txBody>
      </p:sp>
      <p:sp>
        <p:nvSpPr>
          <p:cNvPr id="3" name="Content Placeholder 2"/>
          <p:cNvSpPr>
            <a:spLocks noGrp="1"/>
          </p:cNvSpPr>
          <p:nvPr>
            <p:ph sz="half" idx="1"/>
          </p:nvPr>
        </p:nvSpPr>
        <p:spPr/>
        <p:txBody>
          <a:bodyPr/>
          <a:lstStyle/>
          <a:p>
            <a:r>
              <a:rPr lang="en-US" dirty="0" smtClean="0"/>
              <a:t>When the war started in 1914, The United States wanted to stay natural.</a:t>
            </a:r>
          </a:p>
          <a:p>
            <a:endParaRPr lang="en-US" dirty="0" smtClean="0"/>
          </a:p>
          <a:p>
            <a:r>
              <a:rPr lang="en-US" dirty="0" smtClean="0"/>
              <a:t>The United States exported food and weapons to France and Great Britain  </a:t>
            </a:r>
          </a:p>
          <a:p>
            <a:endParaRPr lang="en-US" dirty="0" smtClean="0"/>
          </a:p>
          <a:p>
            <a:endParaRPr lang="en-US" dirty="0"/>
          </a:p>
        </p:txBody>
      </p:sp>
      <p:pic>
        <p:nvPicPr>
          <p:cNvPr id="5" name="il_fi" descr="http://www.imcdb.org/i099572.jpg"/>
          <p:cNvPicPr>
            <a:picLocks noGrp="1"/>
          </p:cNvPicPr>
          <p:nvPr>
            <p:ph sz="half" idx="2"/>
          </p:nvPr>
        </p:nvPicPr>
        <p:blipFill>
          <a:blip r:embed="rId3" cstate="print"/>
          <a:srcRect/>
          <a:stretch>
            <a:fillRect/>
          </a:stretch>
        </p:blipFill>
        <p:spPr bwMode="auto">
          <a:xfrm>
            <a:off x="4572000" y="1981200"/>
            <a:ext cx="4343400" cy="411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United States </a:t>
            </a:r>
            <a:endParaRPr lang="en-US" dirty="0"/>
          </a:p>
        </p:txBody>
      </p:sp>
      <p:sp>
        <p:nvSpPr>
          <p:cNvPr id="3" name="Content Placeholder 2"/>
          <p:cNvSpPr>
            <a:spLocks noGrp="1"/>
          </p:cNvSpPr>
          <p:nvPr>
            <p:ph sz="half" idx="1"/>
          </p:nvPr>
        </p:nvSpPr>
        <p:spPr/>
        <p:txBody>
          <a:bodyPr>
            <a:normAutofit lnSpcReduction="10000"/>
          </a:bodyPr>
          <a:lstStyle/>
          <a:p>
            <a:r>
              <a:rPr lang="en-US" dirty="0" smtClean="0"/>
              <a:t>The German U-Boats were preventing supplies from entering Great Britain</a:t>
            </a:r>
          </a:p>
          <a:p>
            <a:endParaRPr lang="en-US" dirty="0" smtClean="0"/>
          </a:p>
          <a:p>
            <a:r>
              <a:rPr lang="en-US" dirty="0" smtClean="0"/>
              <a:t>Great Britain was an island and needed supplies.  The Germans hoped to cut off their food supply and forced them to surrender  </a:t>
            </a:r>
            <a:endParaRPr lang="en-US" dirty="0"/>
          </a:p>
        </p:txBody>
      </p:sp>
      <p:pic>
        <p:nvPicPr>
          <p:cNvPr id="5" name="il_fi" descr="http://collectinghistory.net/WWI%20U-boat.jpg"/>
          <p:cNvPicPr>
            <a:picLocks noGrp="1"/>
          </p:cNvPicPr>
          <p:nvPr>
            <p:ph sz="half" idx="2"/>
          </p:nvPr>
        </p:nvPicPr>
        <p:blipFill>
          <a:blip r:embed="rId3" cstate="print"/>
          <a:srcRect/>
          <a:stretch>
            <a:fillRect/>
          </a:stretch>
        </p:blipFill>
        <p:spPr bwMode="auto">
          <a:xfrm>
            <a:off x="4495800" y="1676400"/>
            <a:ext cx="4419600" cy="4572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United States </a:t>
            </a:r>
            <a:endParaRPr lang="en-US" dirty="0"/>
          </a:p>
        </p:txBody>
      </p:sp>
      <p:sp>
        <p:nvSpPr>
          <p:cNvPr id="3" name="Content Placeholder 2"/>
          <p:cNvSpPr>
            <a:spLocks noGrp="1"/>
          </p:cNvSpPr>
          <p:nvPr>
            <p:ph sz="half" idx="1"/>
          </p:nvPr>
        </p:nvSpPr>
        <p:spPr/>
        <p:txBody>
          <a:bodyPr>
            <a:normAutofit fontScale="85000" lnSpcReduction="20000"/>
          </a:bodyPr>
          <a:lstStyle/>
          <a:p>
            <a:r>
              <a:rPr lang="en-US" dirty="0" smtClean="0">
                <a:solidFill>
                  <a:srgbClr val="FF0000"/>
                </a:solidFill>
              </a:rPr>
              <a:t>In May of 1915 the Germans sank the British passenger ship Lusitania</a:t>
            </a:r>
          </a:p>
          <a:p>
            <a:endParaRPr lang="en-US" dirty="0" smtClean="0"/>
          </a:p>
          <a:p>
            <a:r>
              <a:rPr lang="en-US" dirty="0" smtClean="0"/>
              <a:t>It was carrying people, supplies and probably weapons </a:t>
            </a:r>
          </a:p>
          <a:p>
            <a:endParaRPr lang="en-US" dirty="0" smtClean="0"/>
          </a:p>
          <a:p>
            <a:r>
              <a:rPr lang="en-US" dirty="0" smtClean="0"/>
              <a:t>1,200 people died including 128 Americans</a:t>
            </a:r>
          </a:p>
          <a:p>
            <a:endParaRPr lang="en-US" dirty="0" smtClean="0"/>
          </a:p>
          <a:p>
            <a:r>
              <a:rPr lang="en-US" dirty="0" smtClean="0"/>
              <a:t>Germans also sank other US trade ships  </a:t>
            </a:r>
          </a:p>
          <a:p>
            <a:endParaRPr lang="en-US" dirty="0" smtClean="0"/>
          </a:p>
          <a:p>
            <a:pPr>
              <a:buNone/>
            </a:pPr>
            <a:endParaRPr lang="en-US" dirty="0" smtClean="0"/>
          </a:p>
        </p:txBody>
      </p:sp>
      <p:pic>
        <p:nvPicPr>
          <p:cNvPr id="5" name="il_fi" descr="http://media-3.web.britannica.com/eb-media/47/65947-004-19597862.jpg"/>
          <p:cNvPicPr>
            <a:picLocks noGrp="1"/>
          </p:cNvPicPr>
          <p:nvPr>
            <p:ph sz="half" idx="2"/>
          </p:nvPr>
        </p:nvPicPr>
        <p:blipFill>
          <a:blip r:embed="rId3" cstate="print"/>
          <a:srcRect/>
          <a:stretch>
            <a:fillRect/>
          </a:stretch>
        </p:blipFill>
        <p:spPr bwMode="auto">
          <a:xfrm>
            <a:off x="4876800" y="1640680"/>
            <a:ext cx="3581400" cy="476012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blinds(horizontal)">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United States </a:t>
            </a:r>
            <a:endParaRPr lang="en-US" dirty="0"/>
          </a:p>
        </p:txBody>
      </p:sp>
      <p:sp>
        <p:nvSpPr>
          <p:cNvPr id="3" name="Content Placeholder 2"/>
          <p:cNvSpPr>
            <a:spLocks noGrp="1"/>
          </p:cNvSpPr>
          <p:nvPr>
            <p:ph sz="half" idx="1"/>
          </p:nvPr>
        </p:nvSpPr>
        <p:spPr>
          <a:xfrm>
            <a:off x="152400" y="1600200"/>
            <a:ext cx="4343400" cy="5029200"/>
          </a:xfrm>
        </p:spPr>
        <p:txBody>
          <a:bodyPr>
            <a:normAutofit/>
          </a:bodyPr>
          <a:lstStyle/>
          <a:p>
            <a:r>
              <a:rPr lang="en-US" dirty="0" smtClean="0"/>
              <a:t>In 1917 the British found a secret telegram from Germany to the country of Mexico </a:t>
            </a:r>
          </a:p>
          <a:p>
            <a:endParaRPr lang="en-US" dirty="0" smtClean="0"/>
          </a:p>
          <a:p>
            <a:r>
              <a:rPr lang="en-US" dirty="0" smtClean="0">
                <a:solidFill>
                  <a:srgbClr val="FF0000"/>
                </a:solidFill>
              </a:rPr>
              <a:t>The Germans promised to they would restore land to Mexico that was taken by the United States if Mexico would join the side of the Central powers  </a:t>
            </a:r>
            <a:endParaRPr lang="en-US" dirty="0">
              <a:solidFill>
                <a:srgbClr val="FF0000"/>
              </a:solidFill>
            </a:endParaRPr>
          </a:p>
        </p:txBody>
      </p:sp>
      <p:pic>
        <p:nvPicPr>
          <p:cNvPr id="5" name="il_fi" descr="http://faculty.umf.maine.edu/walter.sargent/public.www/web%20104/ww1%20zimmerman%20cartoon.jpeg"/>
          <p:cNvPicPr>
            <a:picLocks noGrp="1"/>
          </p:cNvPicPr>
          <p:nvPr>
            <p:ph sz="half" idx="2"/>
          </p:nvPr>
        </p:nvPicPr>
        <p:blipFill>
          <a:blip r:embed="rId3" cstate="print"/>
          <a:srcRect/>
          <a:stretch>
            <a:fillRect/>
          </a:stretch>
        </p:blipFill>
        <p:spPr bwMode="auto">
          <a:xfrm>
            <a:off x="4800600" y="1524000"/>
            <a:ext cx="4114800" cy="5029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United States </a:t>
            </a:r>
            <a:endParaRPr lang="en-US" dirty="0"/>
          </a:p>
        </p:txBody>
      </p:sp>
      <p:sp>
        <p:nvSpPr>
          <p:cNvPr id="3" name="Content Placeholder 2"/>
          <p:cNvSpPr>
            <a:spLocks noGrp="1"/>
          </p:cNvSpPr>
          <p:nvPr>
            <p:ph idx="1"/>
          </p:nvPr>
        </p:nvSpPr>
        <p:spPr>
          <a:xfrm>
            <a:off x="457200" y="1143000"/>
            <a:ext cx="8229600" cy="4983163"/>
          </a:xfrm>
        </p:spPr>
        <p:txBody>
          <a:bodyPr/>
          <a:lstStyle/>
          <a:p>
            <a:r>
              <a:rPr lang="en-US" dirty="0" smtClean="0"/>
              <a:t>The United States Government started to use propaganda to show the Triple Entente was strong and the Central Powers were evil  </a:t>
            </a:r>
            <a:endParaRPr lang="en-US" dirty="0"/>
          </a:p>
        </p:txBody>
      </p:sp>
      <p:pic>
        <p:nvPicPr>
          <p:cNvPr id="6146" name="Picture 2" descr="http://apjessesivey.files.wordpress.com/2010/01/lusitania_sinking_poster11.jpg"/>
          <p:cNvPicPr>
            <a:picLocks noChangeAspect="1" noChangeArrowheads="1"/>
          </p:cNvPicPr>
          <p:nvPr/>
        </p:nvPicPr>
        <p:blipFill>
          <a:blip r:embed="rId3" cstate="print"/>
          <a:srcRect/>
          <a:stretch>
            <a:fillRect/>
          </a:stretch>
        </p:blipFill>
        <p:spPr bwMode="auto">
          <a:xfrm>
            <a:off x="1" y="2819400"/>
            <a:ext cx="2738034" cy="4038600"/>
          </a:xfrm>
          <a:prstGeom prst="rect">
            <a:avLst/>
          </a:prstGeom>
          <a:noFill/>
        </p:spPr>
      </p:pic>
      <p:pic>
        <p:nvPicPr>
          <p:cNvPr id="6" name="il_fi" descr="http://t0.gstatic.com/images?q=tbn:ANd9GcRLlqLLtEvjF3IPxbWg7cNDhv9W6CyRGes7whBxx014iXBOp-WRj__np6G_vA"/>
          <p:cNvPicPr/>
          <p:nvPr/>
        </p:nvPicPr>
        <p:blipFill>
          <a:blip r:embed="rId4" cstate="print"/>
          <a:srcRect/>
          <a:stretch>
            <a:fillRect/>
          </a:stretch>
        </p:blipFill>
        <p:spPr bwMode="auto">
          <a:xfrm>
            <a:off x="2895600" y="2895600"/>
            <a:ext cx="2667000" cy="3733800"/>
          </a:xfrm>
          <a:prstGeom prst="rect">
            <a:avLst/>
          </a:prstGeom>
          <a:noFill/>
          <a:ln w="9525">
            <a:noFill/>
            <a:miter lim="800000"/>
            <a:headEnd/>
            <a:tailEnd/>
          </a:ln>
        </p:spPr>
      </p:pic>
      <p:pic>
        <p:nvPicPr>
          <p:cNvPr id="6148" name="Picture 4" descr="http://t3.gstatic.com/images?q=tbn:ANd9GcRlXeG18lTpY4BUz3Cx-JFXfT8t_iShakuODolZTfzGq_l4n4mq"/>
          <p:cNvPicPr>
            <a:picLocks noChangeAspect="1" noChangeArrowheads="1"/>
          </p:cNvPicPr>
          <p:nvPr/>
        </p:nvPicPr>
        <p:blipFill>
          <a:blip r:embed="rId5" cstate="print"/>
          <a:srcRect/>
          <a:stretch>
            <a:fillRect/>
          </a:stretch>
        </p:blipFill>
        <p:spPr bwMode="auto">
          <a:xfrm>
            <a:off x="6248400" y="2743200"/>
            <a:ext cx="2640496" cy="398238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blinds(horizontal)">
                                      <p:cBhvr>
                                        <p:cTn id="7" dur="5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148"/>
                                        </p:tgtEl>
                                        <p:attrNameLst>
                                          <p:attrName>style.visibility</p:attrName>
                                        </p:attrNameLst>
                                      </p:cBhvr>
                                      <p:to>
                                        <p:strVal val="visible"/>
                                      </p:to>
                                    </p:set>
                                    <p:animEffect transition="in" filter="blinds(horizontal)">
                                      <p:cBhvr>
                                        <p:cTn id="17" dur="500"/>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United States </a:t>
            </a:r>
            <a:endParaRPr lang="en-US" dirty="0"/>
          </a:p>
        </p:txBody>
      </p:sp>
      <p:sp>
        <p:nvSpPr>
          <p:cNvPr id="3" name="Content Placeholder 2"/>
          <p:cNvSpPr>
            <a:spLocks noGrp="1"/>
          </p:cNvSpPr>
          <p:nvPr>
            <p:ph sz="half" idx="1"/>
          </p:nvPr>
        </p:nvSpPr>
        <p:spPr/>
        <p:txBody>
          <a:bodyPr/>
          <a:lstStyle/>
          <a:p>
            <a:r>
              <a:rPr lang="en-US" dirty="0" smtClean="0"/>
              <a:t> April 6, 1918  the United States Congress Declared war on Germany at the request of President Woodrow Wilson  </a:t>
            </a:r>
            <a:endParaRPr lang="en-US" dirty="0"/>
          </a:p>
        </p:txBody>
      </p:sp>
      <p:pic>
        <p:nvPicPr>
          <p:cNvPr id="5" name="il_fi" descr="http://samuelatgilgal.files.wordpress.com/2009/08/woodrow-wilson.jpg"/>
          <p:cNvPicPr>
            <a:picLocks noGrp="1"/>
          </p:cNvPicPr>
          <p:nvPr>
            <p:ph sz="half" idx="2"/>
          </p:nvPr>
        </p:nvPicPr>
        <p:blipFill>
          <a:blip r:embed="rId2" cstate="print"/>
          <a:srcRect/>
          <a:stretch>
            <a:fillRect/>
          </a:stretch>
        </p:blipFill>
        <p:spPr bwMode="auto">
          <a:xfrm>
            <a:off x="4419600" y="1371600"/>
            <a:ext cx="4495800" cy="4876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United States </a:t>
            </a:r>
            <a:endParaRPr lang="en-US" dirty="0"/>
          </a:p>
        </p:txBody>
      </p:sp>
      <p:sp>
        <p:nvSpPr>
          <p:cNvPr id="3" name="Content Placeholder 2"/>
          <p:cNvSpPr>
            <a:spLocks noGrp="1"/>
          </p:cNvSpPr>
          <p:nvPr>
            <p:ph sz="half" idx="1"/>
          </p:nvPr>
        </p:nvSpPr>
        <p:spPr/>
        <p:txBody>
          <a:bodyPr/>
          <a:lstStyle/>
          <a:p>
            <a:r>
              <a:rPr lang="en-US" dirty="0" smtClean="0"/>
              <a:t>Many thought now with 2 million US troops the Allies would achieve victory on the Western Front </a:t>
            </a:r>
          </a:p>
          <a:p>
            <a:endParaRPr lang="en-US" dirty="0" smtClean="0"/>
          </a:p>
          <a:p>
            <a:r>
              <a:rPr lang="en-US" dirty="0" smtClean="0"/>
              <a:t>This lead to more Casualties </a:t>
            </a:r>
            <a:endParaRPr lang="en-US" dirty="0"/>
          </a:p>
        </p:txBody>
      </p:sp>
      <p:pic>
        <p:nvPicPr>
          <p:cNvPr id="5" name="il_fi" descr="http://www.militaryphotos.net/forums/attachment.php?attachmentid=98046&amp;d=1245676651"/>
          <p:cNvPicPr>
            <a:picLocks noGrp="1"/>
          </p:cNvPicPr>
          <p:nvPr>
            <p:ph sz="half" idx="2"/>
          </p:nvPr>
        </p:nvPicPr>
        <p:blipFill>
          <a:blip r:embed="rId2" cstate="print"/>
          <a:srcRect/>
          <a:stretch>
            <a:fillRect/>
          </a:stretch>
        </p:blipFill>
        <p:spPr bwMode="auto">
          <a:xfrm>
            <a:off x="4495800" y="1752600"/>
            <a:ext cx="4343400" cy="4572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Vocabulary </a:t>
            </a:r>
            <a:endParaRPr lang="en-US" dirty="0"/>
          </a:p>
        </p:txBody>
      </p:sp>
      <p:sp>
        <p:nvSpPr>
          <p:cNvPr id="8" name="Content Placeholder 7"/>
          <p:cNvSpPr>
            <a:spLocks noGrp="1"/>
          </p:cNvSpPr>
          <p:nvPr>
            <p:ph idx="1"/>
          </p:nvPr>
        </p:nvSpPr>
        <p:spPr/>
        <p:txBody>
          <a:bodyPr>
            <a:normAutofit/>
          </a:bodyPr>
          <a:lstStyle/>
          <a:p>
            <a:pPr>
              <a:buNone/>
            </a:pPr>
            <a:r>
              <a:rPr lang="en-US" u="sng" dirty="0" smtClean="0"/>
              <a:t>Casualtie</a:t>
            </a:r>
            <a:r>
              <a:rPr lang="en-US" dirty="0" smtClean="0"/>
              <a:t>s – people who are killed or injured during a battle </a:t>
            </a:r>
          </a:p>
          <a:p>
            <a:pPr>
              <a:buNone/>
            </a:pPr>
            <a:endParaRPr lang="en-US" dirty="0" smtClean="0"/>
          </a:p>
          <a:p>
            <a:pPr>
              <a:buNone/>
            </a:pPr>
            <a:r>
              <a:rPr lang="en-US" u="sng" dirty="0" smtClean="0"/>
              <a:t>Propaganda</a:t>
            </a:r>
            <a:r>
              <a:rPr lang="en-US" dirty="0" smtClean="0"/>
              <a:t>- organized or spreading of certain ideas</a:t>
            </a:r>
          </a:p>
          <a:p>
            <a:pPr>
              <a:buNone/>
            </a:pPr>
            <a:endParaRPr lang="en-US" dirty="0" smtClean="0"/>
          </a:p>
          <a:p>
            <a:pPr>
              <a:buNone/>
            </a:pPr>
            <a:r>
              <a:rPr lang="en-US" u="sng" dirty="0" smtClean="0"/>
              <a:t>Neutral</a:t>
            </a:r>
            <a:r>
              <a:rPr lang="en-US" dirty="0" smtClean="0"/>
              <a:t> – not supporting either side in a disagreement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checkerboard(across)">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box(in)">
                                      <p:cBhvr>
                                        <p:cTn id="12" dur="500"/>
                                        <p:tgtEl>
                                          <p:spTgt spid="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8">
                                            <p:txEl>
                                              <p:pRg st="4" end="4"/>
                                            </p:txEl>
                                          </p:spTgt>
                                        </p:tgtEl>
                                        <p:attrNameLst>
                                          <p:attrName>style.visibility</p:attrName>
                                        </p:attrNameLst>
                                      </p:cBhvr>
                                      <p:to>
                                        <p:strVal val="visible"/>
                                      </p:to>
                                    </p:set>
                                    <p:animEffect transition="in" filter="diamond(in)">
                                      <p:cBhvr>
                                        <p:cTn id="17" dur="20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End of the War </a:t>
            </a:r>
            <a:endParaRPr lang="en-US" dirty="0"/>
          </a:p>
        </p:txBody>
      </p:sp>
      <p:sp>
        <p:nvSpPr>
          <p:cNvPr id="6" name="Content Placeholder 5"/>
          <p:cNvSpPr>
            <a:spLocks noGrp="1"/>
          </p:cNvSpPr>
          <p:nvPr>
            <p:ph idx="1"/>
          </p:nvPr>
        </p:nvSpPr>
        <p:spPr/>
        <p:txBody>
          <a:bodyPr/>
          <a:lstStyle/>
          <a:p>
            <a:pPr>
              <a:buNone/>
            </a:pPr>
            <a:r>
              <a:rPr lang="en-US" dirty="0" smtClean="0"/>
              <a:t>“It broke your heart to see these fine young men carried off on stretchers with missing limbs, blinded, burned with gas, and in some cases shell-shocked.  Many were only boys” – Fanny Louise Cunningham (American Nurse) </a:t>
            </a:r>
            <a:endParaRPr lang="en-US" dirty="0"/>
          </a:p>
        </p:txBody>
      </p:sp>
      <p:pic>
        <p:nvPicPr>
          <p:cNvPr id="3074" name="Picture 2" descr="http://www.nurseweek.com/photos/99-12/ww1.jpg"/>
          <p:cNvPicPr>
            <a:picLocks noChangeAspect="1" noChangeArrowheads="1"/>
          </p:cNvPicPr>
          <p:nvPr/>
        </p:nvPicPr>
        <p:blipFill>
          <a:blip r:embed="rId3" cstate="print"/>
          <a:srcRect/>
          <a:stretch>
            <a:fillRect/>
          </a:stretch>
        </p:blipFill>
        <p:spPr bwMode="auto">
          <a:xfrm>
            <a:off x="5600700" y="4023359"/>
            <a:ext cx="3543300" cy="2834641"/>
          </a:xfrm>
          <a:prstGeom prst="rect">
            <a:avLst/>
          </a:prstGeom>
          <a:noFill/>
        </p:spPr>
      </p:pic>
      <p:pic>
        <p:nvPicPr>
          <p:cNvPr id="3076" name="Picture 4" descr="http://news.clas.virginia.edu/pulse/Images/pulse/worldWar1NursesSoldiers.jpg"/>
          <p:cNvPicPr>
            <a:picLocks noChangeAspect="1" noChangeArrowheads="1"/>
          </p:cNvPicPr>
          <p:nvPr/>
        </p:nvPicPr>
        <p:blipFill>
          <a:blip r:embed="rId4" cstate="print"/>
          <a:srcRect/>
          <a:stretch>
            <a:fillRect/>
          </a:stretch>
        </p:blipFill>
        <p:spPr bwMode="auto">
          <a:xfrm>
            <a:off x="381000" y="4191000"/>
            <a:ext cx="3130206" cy="2514600"/>
          </a:xfrm>
          <a:prstGeom prst="rect">
            <a:avLst/>
          </a:prstGeom>
          <a:noFill/>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End of the War</a:t>
            </a:r>
            <a:endParaRPr lang="en-US" dirty="0"/>
          </a:p>
        </p:txBody>
      </p:sp>
      <p:sp>
        <p:nvSpPr>
          <p:cNvPr id="3" name="Content Placeholder 2"/>
          <p:cNvSpPr>
            <a:spLocks noGrp="1"/>
          </p:cNvSpPr>
          <p:nvPr>
            <p:ph sz="half" idx="1"/>
          </p:nvPr>
        </p:nvSpPr>
        <p:spPr/>
        <p:txBody>
          <a:bodyPr/>
          <a:lstStyle/>
          <a:p>
            <a:r>
              <a:rPr lang="en-US" dirty="0" smtClean="0"/>
              <a:t>On November 11, 1918 after 4 years of fighting both sides agree to an armistice.  </a:t>
            </a:r>
          </a:p>
          <a:p>
            <a:endParaRPr lang="en-US" dirty="0" smtClean="0"/>
          </a:p>
          <a:p>
            <a:r>
              <a:rPr lang="en-US" dirty="0" smtClean="0"/>
              <a:t>It was called Armistice Day.  Today we call it  Veteran's Day </a:t>
            </a:r>
          </a:p>
          <a:p>
            <a:endParaRPr lang="en-US" dirty="0" smtClean="0"/>
          </a:p>
          <a:p>
            <a:endParaRPr lang="en-US" dirty="0"/>
          </a:p>
        </p:txBody>
      </p:sp>
      <p:sp>
        <p:nvSpPr>
          <p:cNvPr id="5" name="Content Placeholder 4"/>
          <p:cNvSpPr>
            <a:spLocks noGrp="1"/>
          </p:cNvSpPr>
          <p:nvPr>
            <p:ph sz="half" idx="2"/>
          </p:nvPr>
        </p:nvSpPr>
        <p:spPr/>
        <p:txBody>
          <a:bodyPr/>
          <a:lstStyle/>
          <a:p>
            <a:endParaRPr lang="en-US"/>
          </a:p>
        </p:txBody>
      </p:sp>
      <p:pic>
        <p:nvPicPr>
          <p:cNvPr id="4" name="il_fi" descr="http://3.bp.blogspot.com/-97NsHTkCCZs/Tri0-k49qhI/AAAAAAAAARw/FSLfdy680yI/s320/ArmisticeDay.gif"/>
          <p:cNvPicPr/>
          <p:nvPr/>
        </p:nvPicPr>
        <p:blipFill>
          <a:blip r:embed="rId2" cstate="print"/>
          <a:srcRect/>
          <a:stretch>
            <a:fillRect/>
          </a:stretch>
        </p:blipFill>
        <p:spPr bwMode="auto">
          <a:xfrm>
            <a:off x="4495800" y="1676400"/>
            <a:ext cx="4191000" cy="4953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End of the War </a:t>
            </a:r>
            <a:endParaRPr lang="en-US" dirty="0"/>
          </a:p>
        </p:txBody>
      </p:sp>
      <p:sp>
        <p:nvSpPr>
          <p:cNvPr id="4" name="Text Placeholder 3"/>
          <p:cNvSpPr>
            <a:spLocks noGrp="1"/>
          </p:cNvSpPr>
          <p:nvPr>
            <p:ph type="body" idx="1"/>
          </p:nvPr>
        </p:nvSpPr>
        <p:spPr/>
        <p:txBody>
          <a:bodyPr>
            <a:normAutofit fontScale="92500" lnSpcReduction="20000"/>
          </a:bodyPr>
          <a:lstStyle/>
          <a:p>
            <a:r>
              <a:rPr lang="en-US" dirty="0" smtClean="0"/>
              <a:t>Wilson’s Fourteen Points  (United State)</a:t>
            </a:r>
            <a:endParaRPr lang="en-US" dirty="0"/>
          </a:p>
        </p:txBody>
      </p:sp>
      <p:sp>
        <p:nvSpPr>
          <p:cNvPr id="5" name="Content Placeholder 4"/>
          <p:cNvSpPr>
            <a:spLocks noGrp="1"/>
          </p:cNvSpPr>
          <p:nvPr>
            <p:ph sz="half" idx="2"/>
          </p:nvPr>
        </p:nvSpPr>
        <p:spPr>
          <a:xfrm>
            <a:off x="304800" y="2174874"/>
            <a:ext cx="4192588" cy="4454525"/>
          </a:xfrm>
        </p:spPr>
        <p:txBody>
          <a:bodyPr>
            <a:normAutofit/>
          </a:bodyPr>
          <a:lstStyle/>
          <a:p>
            <a:r>
              <a:rPr lang="en-US" dirty="0" smtClean="0"/>
              <a:t>End all secret meetings between countries </a:t>
            </a:r>
          </a:p>
          <a:p>
            <a:r>
              <a:rPr lang="en-US" dirty="0" smtClean="0"/>
              <a:t>Freedom to have boats on the sea during both peace and war time</a:t>
            </a:r>
          </a:p>
          <a:p>
            <a:r>
              <a:rPr lang="en-US" dirty="0" smtClean="0"/>
              <a:t>Lower the number of guns and weapons in world</a:t>
            </a:r>
          </a:p>
          <a:p>
            <a:r>
              <a:rPr lang="en-US" dirty="0" smtClean="0"/>
              <a:t>End imperialism </a:t>
            </a:r>
          </a:p>
          <a:p>
            <a:r>
              <a:rPr lang="en-US" dirty="0" smtClean="0"/>
              <a:t>Create a league of nations to prevent other wars </a:t>
            </a:r>
            <a:endParaRPr lang="en-US" dirty="0"/>
          </a:p>
        </p:txBody>
      </p:sp>
      <p:sp>
        <p:nvSpPr>
          <p:cNvPr id="6" name="Text Placeholder 5"/>
          <p:cNvSpPr>
            <a:spLocks noGrp="1"/>
          </p:cNvSpPr>
          <p:nvPr>
            <p:ph type="body" sz="quarter" idx="3"/>
          </p:nvPr>
        </p:nvSpPr>
        <p:spPr/>
        <p:txBody>
          <a:bodyPr>
            <a:normAutofit fontScale="92500" lnSpcReduction="20000"/>
          </a:bodyPr>
          <a:lstStyle/>
          <a:p>
            <a:r>
              <a:rPr lang="en-US" dirty="0" smtClean="0"/>
              <a:t>Georges Clemenceau (French Leader)</a:t>
            </a:r>
          </a:p>
        </p:txBody>
      </p:sp>
      <p:sp>
        <p:nvSpPr>
          <p:cNvPr id="7" name="Content Placeholder 6"/>
          <p:cNvSpPr>
            <a:spLocks noGrp="1"/>
          </p:cNvSpPr>
          <p:nvPr>
            <p:ph sz="quarter" idx="4"/>
          </p:nvPr>
        </p:nvSpPr>
        <p:spPr/>
        <p:txBody>
          <a:bodyPr/>
          <a:lstStyle/>
          <a:p>
            <a:r>
              <a:rPr lang="en-US" dirty="0" smtClean="0"/>
              <a:t>Weaken and punish Germany </a:t>
            </a:r>
            <a:endParaRPr lang="en-US" dirty="0"/>
          </a:p>
        </p:txBody>
      </p:sp>
      <p:pic>
        <p:nvPicPr>
          <p:cNvPr id="8" name="il_fi" descr="http://www.redicecreations.com/winterwonderland/versailles.jpg"/>
          <p:cNvPicPr/>
          <p:nvPr/>
        </p:nvPicPr>
        <p:blipFill>
          <a:blip r:embed="rId3" cstate="print"/>
          <a:srcRect/>
          <a:stretch>
            <a:fillRect/>
          </a:stretch>
        </p:blipFill>
        <p:spPr bwMode="auto">
          <a:xfrm>
            <a:off x="4800600" y="3581400"/>
            <a:ext cx="3810000" cy="26193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linds(horizontal)">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blinds(horizontal)">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End of the War </a:t>
            </a:r>
            <a:endParaRPr lang="en-US" dirty="0"/>
          </a:p>
        </p:txBody>
      </p:sp>
      <p:sp>
        <p:nvSpPr>
          <p:cNvPr id="7" name="Content Placeholder 6"/>
          <p:cNvSpPr>
            <a:spLocks noGrp="1"/>
          </p:cNvSpPr>
          <p:nvPr>
            <p:ph idx="1"/>
          </p:nvPr>
        </p:nvSpPr>
        <p:spPr>
          <a:xfrm>
            <a:off x="228600" y="1600200"/>
            <a:ext cx="8458200" cy="5105400"/>
          </a:xfrm>
        </p:spPr>
        <p:txBody>
          <a:bodyPr>
            <a:normAutofit fontScale="92500" lnSpcReduction="10000"/>
          </a:bodyPr>
          <a:lstStyle/>
          <a:p>
            <a:r>
              <a:rPr lang="en-US" dirty="0" smtClean="0"/>
              <a:t>The final document was a compromise was called the Treaty of Versailles</a:t>
            </a:r>
          </a:p>
          <a:p>
            <a:endParaRPr lang="en-US" dirty="0" smtClean="0"/>
          </a:p>
          <a:p>
            <a:pPr lvl="1"/>
            <a:r>
              <a:rPr lang="en-US" dirty="0" smtClean="0"/>
              <a:t>A  League of Nations was formed to promote peace </a:t>
            </a:r>
          </a:p>
          <a:p>
            <a:pPr lvl="1"/>
            <a:r>
              <a:rPr lang="en-US" dirty="0" smtClean="0"/>
              <a:t>Germany took the blame for starting the war.</a:t>
            </a:r>
          </a:p>
          <a:p>
            <a:pPr lvl="1"/>
            <a:r>
              <a:rPr lang="en-US" dirty="0" smtClean="0"/>
              <a:t>Germany had to remove forts from the Rhineland near France</a:t>
            </a:r>
          </a:p>
          <a:p>
            <a:pPr lvl="1"/>
            <a:r>
              <a:rPr lang="en-US" dirty="0" smtClean="0"/>
              <a:t>Germany to give up some of its land to other countries </a:t>
            </a:r>
          </a:p>
          <a:p>
            <a:pPr lvl="1"/>
            <a:r>
              <a:rPr lang="en-US" dirty="0" smtClean="0"/>
              <a:t>Germany had to give up all of its colonies in Africa </a:t>
            </a:r>
          </a:p>
          <a:p>
            <a:pPr lvl="1"/>
            <a:r>
              <a:rPr lang="en-US" dirty="0" smtClean="0"/>
              <a:t>Germany had to pay Reparations or payments for war losses to the Allies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blinds(horizontal)">
                                      <p:cBhvr>
                                        <p:cTn id="7" dur="500"/>
                                        <p:tgtEl>
                                          <p:spTgt spid="7">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Effect transition="in" filter="blinds(horizontal)">
                                      <p:cBhvr>
                                        <p:cTn id="12" dur="500"/>
                                        <p:tgtEl>
                                          <p:spTgt spid="7">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4" end="4"/>
                                            </p:txEl>
                                          </p:spTgt>
                                        </p:tgtEl>
                                        <p:attrNameLst>
                                          <p:attrName>style.visibility</p:attrName>
                                        </p:attrNameLst>
                                      </p:cBhvr>
                                      <p:to>
                                        <p:strVal val="visible"/>
                                      </p:to>
                                    </p:set>
                                    <p:animEffect transition="in" filter="blinds(horizontal)">
                                      <p:cBhvr>
                                        <p:cTn id="17" dur="500"/>
                                        <p:tgtEl>
                                          <p:spTgt spid="7">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xEl>
                                              <p:pRg st="5" end="5"/>
                                            </p:txEl>
                                          </p:spTgt>
                                        </p:tgtEl>
                                        <p:attrNameLst>
                                          <p:attrName>style.visibility</p:attrName>
                                        </p:attrNameLst>
                                      </p:cBhvr>
                                      <p:to>
                                        <p:strVal val="visible"/>
                                      </p:to>
                                    </p:set>
                                    <p:animEffect transition="in" filter="blinds(horizontal)">
                                      <p:cBhvr>
                                        <p:cTn id="22" dur="500"/>
                                        <p:tgtEl>
                                          <p:spTgt spid="7">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animEffect transition="in" filter="blinds(horizontal)">
                                      <p:cBhvr>
                                        <p:cTn id="27" dur="500"/>
                                        <p:tgtEl>
                                          <p:spTgt spid="7">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7">
                                            <p:txEl>
                                              <p:pRg st="7" end="7"/>
                                            </p:txEl>
                                          </p:spTgt>
                                        </p:tgtEl>
                                        <p:attrNameLst>
                                          <p:attrName>style.visibility</p:attrName>
                                        </p:attrNameLst>
                                      </p:cBhvr>
                                      <p:to>
                                        <p:strVal val="visible"/>
                                      </p:to>
                                    </p:set>
                                    <p:animEffect transition="in" filter="blinds(horizontal)">
                                      <p:cBhvr>
                                        <p:cTn id="32" dur="500"/>
                                        <p:tgtEl>
                                          <p:spTgt spid="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End of the War</a:t>
            </a:r>
            <a:endParaRPr lang="en-US" dirty="0"/>
          </a:p>
        </p:txBody>
      </p:sp>
      <p:sp>
        <p:nvSpPr>
          <p:cNvPr id="5" name="Content Placeholder 4"/>
          <p:cNvSpPr>
            <a:spLocks noGrp="1"/>
          </p:cNvSpPr>
          <p:nvPr>
            <p:ph sz="half" idx="1"/>
          </p:nvPr>
        </p:nvSpPr>
        <p:spPr/>
        <p:txBody>
          <a:bodyPr>
            <a:normAutofit fontScale="77500" lnSpcReduction="20000"/>
          </a:bodyPr>
          <a:lstStyle/>
          <a:p>
            <a:r>
              <a:rPr lang="en-US" dirty="0" smtClean="0"/>
              <a:t>The map of Europe changed after the war</a:t>
            </a:r>
          </a:p>
          <a:p>
            <a:endParaRPr lang="en-US" dirty="0" smtClean="0"/>
          </a:p>
          <a:p>
            <a:r>
              <a:rPr lang="en-US" dirty="0" smtClean="0"/>
              <a:t>Austria Hungary Empire were erased off the map and new countries were formed.</a:t>
            </a:r>
          </a:p>
          <a:p>
            <a:pPr lvl="1"/>
            <a:r>
              <a:rPr lang="en-US" dirty="0" smtClean="0"/>
              <a:t>Austria, Hungary, Yugoslavia, Czechoslovakia, Poland and Romania </a:t>
            </a:r>
          </a:p>
          <a:p>
            <a:pPr marL="342900" lvl="1" indent="-342900">
              <a:buFont typeface="Arial" pitchFamily="34" charset="0"/>
              <a:buChar char="•"/>
            </a:pPr>
            <a:r>
              <a:rPr lang="en-US" dirty="0" smtClean="0"/>
              <a:t>Germany lost land to Poland and France</a:t>
            </a:r>
          </a:p>
          <a:p>
            <a:pPr marL="342900" lvl="1" indent="-342900">
              <a:buFont typeface="Arial" pitchFamily="34" charset="0"/>
              <a:buChar char="•"/>
            </a:pPr>
            <a:endParaRPr lang="en-US" dirty="0" smtClean="0"/>
          </a:p>
          <a:p>
            <a:pPr marL="342900" lvl="1" indent="-342900">
              <a:buFont typeface="Arial" pitchFamily="34" charset="0"/>
              <a:buChar char="•"/>
            </a:pPr>
            <a:r>
              <a:rPr lang="en-US" dirty="0" smtClean="0"/>
              <a:t>Russian Empire lost land</a:t>
            </a:r>
          </a:p>
          <a:p>
            <a:pPr marL="742950" lvl="2" indent="-342900"/>
            <a:r>
              <a:rPr lang="en-US" dirty="0" smtClean="0"/>
              <a:t>Lithuania, Latvia, Estonia, and Finland  </a:t>
            </a:r>
            <a:endParaRPr lang="en-US" dirty="0"/>
          </a:p>
        </p:txBody>
      </p:sp>
      <p:pic>
        <p:nvPicPr>
          <p:cNvPr id="7" name="il_fi" descr="http://dancutlermedicalart.com/AlbertEinstein'sZionism/images/maps/map%20WWI%20after%20new%20European%20countries%20B.jpg"/>
          <p:cNvPicPr>
            <a:picLocks noGrp="1"/>
          </p:cNvPicPr>
          <p:nvPr>
            <p:ph sz="half" idx="2"/>
          </p:nvPr>
        </p:nvPicPr>
        <p:blipFill>
          <a:blip r:embed="rId3" cstate="print"/>
          <a:srcRect/>
          <a:stretch>
            <a:fillRect/>
          </a:stretch>
        </p:blipFill>
        <p:spPr bwMode="auto">
          <a:xfrm>
            <a:off x="4648200" y="1670950"/>
            <a:ext cx="4038600" cy="4384462"/>
          </a:xfrm>
          <a:prstGeom prst="rect">
            <a:avLst/>
          </a:prstGeom>
          <a:noFill/>
          <a:ln w="9525">
            <a:noFill/>
            <a:miter lim="800000"/>
            <a:headEnd/>
            <a:tailEnd/>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10000"/>
          </a:bodyPr>
          <a:lstStyle/>
          <a:p>
            <a:endParaRPr lang="en-US" dirty="0" smtClean="0"/>
          </a:p>
          <a:p>
            <a:r>
              <a:rPr lang="en-US" dirty="0" smtClean="0"/>
              <a:t>Poison Gas  </a:t>
            </a:r>
            <a:r>
              <a:rPr lang="en-US" dirty="0" smtClean="0">
                <a:hlinkClick r:id="rId2"/>
              </a:rPr>
              <a:t>http://www.historylearningsite.co.uk/poison_gas_and_world_war_one.htm</a:t>
            </a:r>
            <a:endParaRPr lang="en-US" dirty="0" smtClean="0"/>
          </a:p>
          <a:p>
            <a:endParaRPr lang="en-US" dirty="0" smtClean="0"/>
          </a:p>
          <a:p>
            <a:r>
              <a:rPr lang="en-US" dirty="0" smtClean="0">
                <a:hlinkClick r:id="rId3"/>
              </a:rPr>
              <a:t>http://www.gwpda.org/photos/greatwar.htm</a:t>
            </a:r>
            <a:endParaRPr lang="en-US" dirty="0" smtClean="0"/>
          </a:p>
          <a:p>
            <a:endParaRPr lang="en-US" dirty="0" smtClean="0"/>
          </a:p>
          <a:p>
            <a:r>
              <a:rPr lang="en-US" dirty="0" smtClean="0"/>
              <a:t>http://www.recmusic.org/lieder/get_text.html?TextId=76581</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Vocabulary </a:t>
            </a:r>
            <a:endParaRPr lang="en-US" dirty="0"/>
          </a:p>
        </p:txBody>
      </p:sp>
      <p:sp>
        <p:nvSpPr>
          <p:cNvPr id="3" name="Content Placeholder 2"/>
          <p:cNvSpPr>
            <a:spLocks noGrp="1"/>
          </p:cNvSpPr>
          <p:nvPr>
            <p:ph idx="1"/>
          </p:nvPr>
        </p:nvSpPr>
        <p:spPr/>
        <p:txBody>
          <a:bodyPr/>
          <a:lstStyle/>
          <a:p>
            <a:r>
              <a:rPr lang="en-US" u="sng" dirty="0" smtClean="0"/>
              <a:t>Armistice</a:t>
            </a:r>
            <a:r>
              <a:rPr lang="en-US" dirty="0" smtClean="0"/>
              <a:t>- a stop in fighting agreed upon by both sides. A cease-fire </a:t>
            </a:r>
          </a:p>
          <a:p>
            <a:endParaRPr lang="en-US" dirty="0" smtClean="0"/>
          </a:p>
          <a:p>
            <a:r>
              <a:rPr lang="en-US" u="sng" dirty="0" smtClean="0"/>
              <a:t>Communism</a:t>
            </a:r>
            <a:r>
              <a:rPr lang="en-US" dirty="0" smtClean="0"/>
              <a:t>- an economic and social system in which all resources are owned by the government led by a dictator </a:t>
            </a:r>
          </a:p>
          <a:p>
            <a:endParaRPr lang="en-US" dirty="0" smtClean="0"/>
          </a:p>
          <a:p>
            <a:r>
              <a:rPr lang="en-US" u="sng" dirty="0" smtClean="0"/>
              <a:t>Reparations</a:t>
            </a:r>
            <a:r>
              <a:rPr lang="en-US" dirty="0" smtClean="0"/>
              <a:t> – payments for war losses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Nationalism </a:t>
            </a:r>
            <a:endParaRPr lang="en-US" dirty="0"/>
          </a:p>
        </p:txBody>
      </p:sp>
      <p:sp>
        <p:nvSpPr>
          <p:cNvPr id="3" name="Content Placeholder 2"/>
          <p:cNvSpPr>
            <a:spLocks noGrp="1"/>
          </p:cNvSpPr>
          <p:nvPr>
            <p:ph idx="1"/>
          </p:nvPr>
        </p:nvSpPr>
        <p:spPr>
          <a:xfrm>
            <a:off x="228600" y="1143000"/>
            <a:ext cx="8458200" cy="4983163"/>
          </a:xfrm>
        </p:spPr>
        <p:txBody>
          <a:bodyPr>
            <a:normAutofit fontScale="40000" lnSpcReduction="20000"/>
          </a:bodyPr>
          <a:lstStyle/>
          <a:p>
            <a:r>
              <a:rPr lang="en-US" sz="5800" dirty="0" smtClean="0"/>
              <a:t>Nationalism – The belief that one country is better than another country.  </a:t>
            </a:r>
          </a:p>
          <a:p>
            <a:endParaRPr lang="en-US" sz="5800" dirty="0" smtClean="0"/>
          </a:p>
          <a:p>
            <a:r>
              <a:rPr lang="en-US" sz="5800" dirty="0" smtClean="0"/>
              <a:t>In the last chapter, what were some effects of Nationalism? </a:t>
            </a:r>
          </a:p>
          <a:p>
            <a:endParaRPr lang="en-US" sz="5800" dirty="0" smtClean="0"/>
          </a:p>
          <a:p>
            <a:pPr>
              <a:buNone/>
            </a:pPr>
            <a:r>
              <a:rPr lang="en-US" sz="5800" dirty="0" smtClean="0"/>
              <a:t>		It help unite the counties of Italy and Germany</a:t>
            </a:r>
          </a:p>
          <a:p>
            <a:pPr>
              <a:buNone/>
            </a:pPr>
            <a:r>
              <a:rPr lang="en-US" sz="5800" dirty="0" smtClean="0"/>
              <a:t>		</a:t>
            </a:r>
          </a:p>
          <a:p>
            <a:pPr>
              <a:buNone/>
            </a:pPr>
            <a:r>
              <a:rPr lang="en-US" sz="5800" dirty="0" smtClean="0"/>
              <a:t>		Many cultures thought they were better others, and 	would    	treat others unfairly </a:t>
            </a:r>
          </a:p>
          <a:p>
            <a:endParaRPr lang="en-US" sz="5800" dirty="0" smtClean="0"/>
          </a:p>
          <a:p>
            <a:endParaRPr lang="en-US" dirty="0" smtClean="0"/>
          </a:p>
          <a:p>
            <a:endParaRPr lang="en-US" dirty="0" smtClean="0"/>
          </a:p>
          <a:p>
            <a:pPr>
              <a:buNone/>
            </a:pPr>
            <a:r>
              <a:rPr lang="en-US" dirty="0" smtClean="0"/>
              <a:t>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blinds(horizontal)">
                                      <p:cBhvr>
                                        <p:cTn id="7" dur="500"/>
                                        <p:tgtEl>
                                          <p:spTgt spid="3">
                                            <p:txEl>
                                              <p:pRg st="4" end="4"/>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blinds(horizontal)">
                                      <p:cBhvr>
                                        <p:cTn id="10" dur="500"/>
                                        <p:tgtEl>
                                          <p:spTgt spid="3">
                                            <p:txEl>
                                              <p:pRg st="5" end="5"/>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animEffect transition="in" filter="blinds(horizontal)">
                                      <p:cBhvr>
                                        <p:cTn id="1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Nationalism </a:t>
            </a:r>
            <a:endParaRPr lang="en-US" dirty="0"/>
          </a:p>
        </p:txBody>
      </p:sp>
      <p:pic>
        <p:nvPicPr>
          <p:cNvPr id="4" name="il_fi" descr="http://3.bp.blogspot.com/_vR2cyc-taGA/TTr0mQ0jiFI/AAAAAAAAAAQ/dbU_RzUhk1o/s1600/hun3.jpg"/>
          <p:cNvPicPr>
            <a:picLocks noGrp="1"/>
          </p:cNvPicPr>
          <p:nvPr>
            <p:ph idx="1"/>
          </p:nvPr>
        </p:nvPicPr>
        <p:blipFill>
          <a:blip r:embed="rId3" cstate="print"/>
          <a:srcRect/>
          <a:stretch>
            <a:fillRect/>
          </a:stretch>
        </p:blipFill>
        <p:spPr bwMode="auto">
          <a:xfrm>
            <a:off x="228600" y="1524000"/>
            <a:ext cx="5791200" cy="4800600"/>
          </a:xfrm>
          <a:prstGeom prst="rect">
            <a:avLst/>
          </a:prstGeom>
          <a:noFill/>
          <a:ln w="9525">
            <a:noFill/>
            <a:miter lim="800000"/>
            <a:headEnd/>
            <a:tailEnd/>
          </a:ln>
        </p:spPr>
      </p:pic>
      <p:sp>
        <p:nvSpPr>
          <p:cNvPr id="5" name="TextBox 4"/>
          <p:cNvSpPr txBox="1"/>
          <p:nvPr/>
        </p:nvSpPr>
        <p:spPr>
          <a:xfrm>
            <a:off x="6019800" y="1676400"/>
            <a:ext cx="3204147" cy="3970318"/>
          </a:xfrm>
          <a:prstGeom prst="rect">
            <a:avLst/>
          </a:prstGeom>
          <a:noFill/>
        </p:spPr>
        <p:txBody>
          <a:bodyPr wrap="none" rtlCol="0">
            <a:spAutoFit/>
          </a:bodyPr>
          <a:lstStyle/>
          <a:p>
            <a:r>
              <a:rPr lang="en-US" sz="3600" dirty="0" smtClean="0"/>
              <a:t>Political cartoon</a:t>
            </a:r>
          </a:p>
          <a:p>
            <a:r>
              <a:rPr lang="en-US" sz="3600" dirty="0" smtClean="0"/>
              <a:t> from Germany</a:t>
            </a:r>
          </a:p>
          <a:p>
            <a:endParaRPr lang="en-US" sz="3600" dirty="0" smtClean="0"/>
          </a:p>
          <a:p>
            <a:endParaRPr lang="en-US" sz="3600" dirty="0" smtClean="0"/>
          </a:p>
          <a:p>
            <a:r>
              <a:rPr lang="en-US" sz="3600" dirty="0" smtClean="0"/>
              <a:t>How does this </a:t>
            </a:r>
          </a:p>
          <a:p>
            <a:r>
              <a:rPr lang="en-US" sz="3600" dirty="0" smtClean="0"/>
              <a:t>show  German </a:t>
            </a:r>
          </a:p>
          <a:p>
            <a:r>
              <a:rPr lang="en-US" sz="3600" dirty="0" smtClean="0"/>
              <a:t>nationalism? </a:t>
            </a:r>
            <a:endParaRPr lang="en-US" sz="36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Nationalism </a:t>
            </a:r>
            <a:endParaRPr lang="en-US" dirty="0"/>
          </a:p>
        </p:txBody>
      </p:sp>
      <p:pic>
        <p:nvPicPr>
          <p:cNvPr id="4" name="BLOGGER_PHOTO_ID_5297466483739299394" descr="http://3.bp.blogspot.com/_Qm2i8mXTjhs/SYRhsyTRjkI/AAAAAAAABN4/bTwphABZvaQ/s400/lion.jpg">
            <a:hlinkClick r:id="rId3"/>
          </p:cNvPr>
          <p:cNvPicPr>
            <a:picLocks noGrp="1"/>
          </p:cNvPicPr>
          <p:nvPr>
            <p:ph idx="1"/>
          </p:nvPr>
        </p:nvPicPr>
        <p:blipFill>
          <a:blip r:embed="rId4" cstate="print"/>
          <a:srcRect/>
          <a:stretch>
            <a:fillRect/>
          </a:stretch>
        </p:blipFill>
        <p:spPr bwMode="auto">
          <a:xfrm>
            <a:off x="304800" y="1752600"/>
            <a:ext cx="5562600" cy="4648200"/>
          </a:xfrm>
          <a:prstGeom prst="rect">
            <a:avLst/>
          </a:prstGeom>
          <a:noFill/>
          <a:ln w="9525">
            <a:noFill/>
            <a:miter lim="800000"/>
            <a:headEnd/>
            <a:tailEnd/>
          </a:ln>
        </p:spPr>
      </p:pic>
      <p:sp>
        <p:nvSpPr>
          <p:cNvPr id="5" name="TextBox 4"/>
          <p:cNvSpPr txBox="1"/>
          <p:nvPr/>
        </p:nvSpPr>
        <p:spPr>
          <a:xfrm>
            <a:off x="5904395" y="2286000"/>
            <a:ext cx="3239605" cy="2769989"/>
          </a:xfrm>
          <a:prstGeom prst="rect">
            <a:avLst/>
          </a:prstGeom>
          <a:noFill/>
        </p:spPr>
        <p:txBody>
          <a:bodyPr wrap="none" rtlCol="0">
            <a:spAutoFit/>
          </a:bodyPr>
          <a:lstStyle/>
          <a:p>
            <a:endParaRPr lang="en-US" dirty="0" smtClean="0"/>
          </a:p>
          <a:p>
            <a:endParaRPr lang="en-US" dirty="0" smtClean="0"/>
          </a:p>
          <a:p>
            <a:r>
              <a:rPr lang="en-US" sz="4000" dirty="0" smtClean="0"/>
              <a:t>How does this </a:t>
            </a:r>
          </a:p>
          <a:p>
            <a:r>
              <a:rPr lang="en-US" sz="4000" dirty="0" smtClean="0"/>
              <a:t>show  British  </a:t>
            </a:r>
          </a:p>
          <a:p>
            <a:r>
              <a:rPr lang="en-US" sz="4000" dirty="0" smtClean="0"/>
              <a:t>nationalism? </a:t>
            </a:r>
          </a:p>
          <a:p>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2059</TotalTime>
  <Words>2151</Words>
  <Application>Microsoft Office PowerPoint</Application>
  <PresentationFormat>On-screen Show (4:3)</PresentationFormat>
  <Paragraphs>375</Paragraphs>
  <Slides>55</Slides>
  <Notes>44</Notes>
  <HiddenSlides>0</HiddenSlides>
  <MMClips>0</MMClips>
  <ScaleCrop>false</ScaleCrop>
  <HeadingPairs>
    <vt:vector size="4" baseType="variant">
      <vt:variant>
        <vt:lpstr>Theme</vt:lpstr>
      </vt:variant>
      <vt:variant>
        <vt:i4>1</vt:i4>
      </vt:variant>
      <vt:variant>
        <vt:lpstr>Slide Titles</vt:lpstr>
      </vt:variant>
      <vt:variant>
        <vt:i4>55</vt:i4>
      </vt:variant>
    </vt:vector>
  </HeadingPairs>
  <TitlesOfParts>
    <vt:vector size="56" baseType="lpstr">
      <vt:lpstr>Office Theme</vt:lpstr>
      <vt:lpstr>World War I  </vt:lpstr>
      <vt:lpstr>K-W-L</vt:lpstr>
      <vt:lpstr>Vocabulary </vt:lpstr>
      <vt:lpstr>Vocabulary </vt:lpstr>
      <vt:lpstr>Vocabulary </vt:lpstr>
      <vt:lpstr>Vocabulary </vt:lpstr>
      <vt:lpstr>Nationalism </vt:lpstr>
      <vt:lpstr>Nationalism </vt:lpstr>
      <vt:lpstr>Nationalism </vt:lpstr>
      <vt:lpstr>Imperialism </vt:lpstr>
      <vt:lpstr>Imperialism </vt:lpstr>
      <vt:lpstr>Imperialism </vt:lpstr>
      <vt:lpstr>Militarism</vt:lpstr>
      <vt:lpstr>Militarism </vt:lpstr>
      <vt:lpstr>Militarism</vt:lpstr>
      <vt:lpstr>Militarism </vt:lpstr>
      <vt:lpstr>Militarism </vt:lpstr>
      <vt:lpstr>Militarism </vt:lpstr>
      <vt:lpstr>Militarism</vt:lpstr>
      <vt:lpstr>Militarism </vt:lpstr>
      <vt:lpstr>Alliances </vt:lpstr>
      <vt:lpstr>Alliances </vt:lpstr>
      <vt:lpstr>The Spark That Caused the War </vt:lpstr>
      <vt:lpstr>The Spark that Caused the War </vt:lpstr>
      <vt:lpstr>The Spark that Caused the War </vt:lpstr>
      <vt:lpstr>The Spark that Caused the War </vt:lpstr>
      <vt:lpstr>The Spark that Caused the War</vt:lpstr>
      <vt:lpstr>The Spark that Caused the War</vt:lpstr>
      <vt:lpstr>Conflict and Battle </vt:lpstr>
      <vt:lpstr>Trench Warfare  </vt:lpstr>
      <vt:lpstr>Slide 31</vt:lpstr>
      <vt:lpstr>Trench Warfare </vt:lpstr>
      <vt:lpstr>Trench Warfare  </vt:lpstr>
      <vt:lpstr>Battle of Tannenberg </vt:lpstr>
      <vt:lpstr>Battle of Tannenberg </vt:lpstr>
      <vt:lpstr>Russia </vt:lpstr>
      <vt:lpstr>Russia </vt:lpstr>
      <vt:lpstr>Battle of Verdun </vt:lpstr>
      <vt:lpstr>The Battle of Verdun </vt:lpstr>
      <vt:lpstr>The Battle of the Somme </vt:lpstr>
      <vt:lpstr>The Battle of the Somme</vt:lpstr>
      <vt:lpstr>The Battle of the Somme</vt:lpstr>
      <vt:lpstr>The United States </vt:lpstr>
      <vt:lpstr>The United States </vt:lpstr>
      <vt:lpstr>The United States </vt:lpstr>
      <vt:lpstr>The United States </vt:lpstr>
      <vt:lpstr>The United States </vt:lpstr>
      <vt:lpstr>The United States </vt:lpstr>
      <vt:lpstr>The United States </vt:lpstr>
      <vt:lpstr>The End of the War </vt:lpstr>
      <vt:lpstr>The End of the War</vt:lpstr>
      <vt:lpstr>The End of the War </vt:lpstr>
      <vt:lpstr>The End of the War </vt:lpstr>
      <vt:lpstr>The End of the War</vt:lpstr>
      <vt:lpstr>Slide 55</vt:lpstr>
    </vt:vector>
  </TitlesOfParts>
  <Company>McGuffey School District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Cause of World War I </dc:title>
  <dc:creator>wolfa</dc:creator>
  <cp:lastModifiedBy>wolfa</cp:lastModifiedBy>
  <cp:revision>46</cp:revision>
  <dcterms:created xsi:type="dcterms:W3CDTF">2012-04-03T18:00:20Z</dcterms:created>
  <dcterms:modified xsi:type="dcterms:W3CDTF">2013-03-21T18:22:35Z</dcterms:modified>
</cp:coreProperties>
</file>